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1514" r:id="rId2"/>
    <p:sldId id="1878" r:id="rId3"/>
    <p:sldId id="269" r:id="rId4"/>
    <p:sldId id="265" r:id="rId5"/>
    <p:sldId id="264" r:id="rId6"/>
    <p:sldId id="266" r:id="rId7"/>
    <p:sldId id="267" r:id="rId8"/>
    <p:sldId id="270" r:id="rId9"/>
    <p:sldId id="288" r:id="rId10"/>
    <p:sldId id="289" r:id="rId11"/>
    <p:sldId id="291" r:id="rId12"/>
    <p:sldId id="296" r:id="rId13"/>
    <p:sldId id="301" r:id="rId14"/>
    <p:sldId id="277" r:id="rId15"/>
    <p:sldId id="278" r:id="rId16"/>
    <p:sldId id="279" r:id="rId17"/>
    <p:sldId id="280" r:id="rId18"/>
    <p:sldId id="1494" r:id="rId19"/>
    <p:sldId id="272" r:id="rId20"/>
    <p:sldId id="1877" r:id="rId21"/>
    <p:sldId id="257" r:id="rId22"/>
    <p:sldId id="282" r:id="rId23"/>
    <p:sldId id="256" r:id="rId24"/>
    <p:sldId id="1835" r:id="rId25"/>
    <p:sldId id="1836" r:id="rId26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вицкая Ирина Николаевна" initials="ЛИН" lastIdx="1" clrIdx="0">
    <p:extLst>
      <p:ext uri="{19B8F6BF-5375-455C-9EA6-DF929625EA0E}">
        <p15:presenceInfo xmlns:p15="http://schemas.microsoft.com/office/powerpoint/2012/main" userId="S-1-5-21-2072974133-1274617562-2025350087-156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4912" autoAdjust="0"/>
  </p:normalViewPr>
  <p:slideViewPr>
    <p:cSldViewPr snapToGrid="0">
      <p:cViewPr varScale="1">
        <p:scale>
          <a:sx n="97" d="100"/>
          <a:sy n="97" d="100"/>
        </p:scale>
        <p:origin x="10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Предъявлено счетов другими ТФОМС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6.6620839339518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59-4963-BC89-C96D325C8DB1}"/>
                </c:ext>
              </c:extLst>
            </c:dLbl>
            <c:dLbl>
              <c:idx val="1"/>
              <c:layout>
                <c:manualLayout>
                  <c:x val="-2.6636224468287477E-3"/>
                  <c:y val="-4.7189761198825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59-4963-BC89-C96D325C8DB1}"/>
                </c:ext>
              </c:extLst>
            </c:dLbl>
            <c:dLbl>
              <c:idx val="2"/>
              <c:layout>
                <c:manualLayout>
                  <c:x val="2.6636224468286501E-3"/>
                  <c:y val="-4.71897611988254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A59-4963-BC89-C96D325C8DB1}"/>
                </c:ext>
              </c:extLst>
            </c:dLbl>
            <c:dLbl>
              <c:idx val="3"/>
              <c:layout>
                <c:manualLayout>
                  <c:x val="-2.6636224468287477E-3"/>
                  <c:y val="-4.16380245871989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59-4963-BC89-C96D325C8DB1}"/>
                </c:ext>
              </c:extLst>
            </c:dLbl>
            <c:dLbl>
              <c:idx val="4"/>
              <c:layout>
                <c:manualLayout>
                  <c:x val="0"/>
                  <c:y val="-3.60862879755724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A59-4963-BC89-C96D325C8D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8 мес 2024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16.399999999999999</c:v>
                </c:pt>
                <c:pt idx="1">
                  <c:v>19.2</c:v>
                </c:pt>
                <c:pt idx="2">
                  <c:v>17.8</c:v>
                </c:pt>
                <c:pt idx="3">
                  <c:v>16.2</c:v>
                </c:pt>
                <c:pt idx="4">
                  <c:v>15.2</c:v>
                </c:pt>
                <c:pt idx="5">
                  <c:v>10.9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A59-4963-BC89-C96D325C8DB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Оплачено ТФОМС МО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3972602021458705E-2"/>
                  <c:y val="-2.2206946446506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A59-4963-BC89-C96D325C8DB1}"/>
                </c:ext>
              </c:extLst>
            </c:dLbl>
            <c:dLbl>
              <c:idx val="1"/>
              <c:layout>
                <c:manualLayout>
                  <c:x val="1.7313545904386909E-2"/>
                  <c:y val="-2.7758683058132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A59-4963-BC89-C96D325C8DB1}"/>
                </c:ext>
              </c:extLst>
            </c:dLbl>
            <c:dLbl>
              <c:idx val="2"/>
              <c:layout>
                <c:manualLayout>
                  <c:x val="1.331811223414364E-2"/>
                  <c:y val="-1.665520983487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A59-4963-BC89-C96D325C8DB1}"/>
                </c:ext>
              </c:extLst>
            </c:dLbl>
            <c:dLbl>
              <c:idx val="3"/>
              <c:layout>
                <c:manualLayout>
                  <c:x val="1.7313545904386763E-2"/>
                  <c:y val="-2.7758683058132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A59-4963-BC89-C96D325C8DB1}"/>
                </c:ext>
              </c:extLst>
            </c:dLbl>
            <c:dLbl>
              <c:idx val="4"/>
              <c:layout>
                <c:manualLayout>
                  <c:x val="1.9977168351215609E-2"/>
                  <c:y val="-3.8862156281385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A59-4963-BC89-C96D325C8DB1}"/>
                </c:ext>
              </c:extLst>
            </c:dLbl>
            <c:dLbl>
              <c:idx val="5"/>
              <c:layout>
                <c:manualLayout>
                  <c:x val="1.8645357127801233E-2"/>
                  <c:y val="-5.55173661162651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D0C-4312-BD53-FE65F11BBD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8 мес 2024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10.9</c:v>
                </c:pt>
                <c:pt idx="1">
                  <c:v>14.9</c:v>
                </c:pt>
                <c:pt idx="2">
                  <c:v>18.8</c:v>
                </c:pt>
                <c:pt idx="3">
                  <c:v>26.3</c:v>
                </c:pt>
                <c:pt idx="4">
                  <c:v>15</c:v>
                </c:pt>
                <c:pt idx="5">
                  <c:v>9.1999999999999993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A59-4963-BC89-C96D325C8D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6633791"/>
        <c:axId val="954216591"/>
        <c:axId val="0"/>
      </c:bar3DChart>
      <c:catAx>
        <c:axId val="956633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4216591"/>
        <c:crosses val="autoZero"/>
        <c:auto val="1"/>
        <c:lblAlgn val="ctr"/>
        <c:lblOffset val="100"/>
        <c:noMultiLvlLbl val="0"/>
      </c:catAx>
      <c:valAx>
        <c:axId val="954216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6633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Выставлено счетов в другие ТФОМС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6.6620839339518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8AE-4CAB-BF2D-C896C090B9BF}"/>
                </c:ext>
              </c:extLst>
            </c:dLbl>
            <c:dLbl>
              <c:idx val="1"/>
              <c:layout>
                <c:manualLayout>
                  <c:x val="-2.6636224468287477E-3"/>
                  <c:y val="-4.7189761198825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AE-4CAB-BF2D-C896C090B9BF}"/>
                </c:ext>
              </c:extLst>
            </c:dLbl>
            <c:dLbl>
              <c:idx val="2"/>
              <c:layout>
                <c:manualLayout>
                  <c:x val="2.6636224468286501E-3"/>
                  <c:y val="-4.71897611988254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AE-4CAB-BF2D-C896C090B9BF}"/>
                </c:ext>
              </c:extLst>
            </c:dLbl>
            <c:dLbl>
              <c:idx val="3"/>
              <c:layout>
                <c:manualLayout>
                  <c:x val="-2.6636224468287477E-3"/>
                  <c:y val="-4.16380245871989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AE-4CAB-BF2D-C896C090B9BF}"/>
                </c:ext>
              </c:extLst>
            </c:dLbl>
            <c:dLbl>
              <c:idx val="4"/>
              <c:layout>
                <c:manualLayout>
                  <c:x val="0"/>
                  <c:y val="-3.60862879755724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8AE-4CAB-BF2D-C896C090B9BF}"/>
                </c:ext>
              </c:extLst>
            </c:dLbl>
            <c:dLbl>
              <c:idx val="5"/>
              <c:layout>
                <c:manualLayout>
                  <c:x val="-9.7665028148981495E-17"/>
                  <c:y val="-2.2206946446506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28-42A5-A80F-EA847361A1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8 мес 2024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18.5</c:v>
                </c:pt>
                <c:pt idx="1">
                  <c:v>20.100000000000001</c:v>
                </c:pt>
                <c:pt idx="2">
                  <c:v>15.4</c:v>
                </c:pt>
                <c:pt idx="3">
                  <c:v>11.7</c:v>
                </c:pt>
                <c:pt idx="4">
                  <c:v>11.7</c:v>
                </c:pt>
                <c:pt idx="5">
                  <c:v>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E-4CAB-BF2D-C896C090B9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Оплачено другими ТФОМС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3972602021458705E-2"/>
                  <c:y val="-2.2206946446506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8AE-4CAB-BF2D-C896C090B9BF}"/>
                </c:ext>
              </c:extLst>
            </c:dLbl>
            <c:dLbl>
              <c:idx val="1"/>
              <c:layout>
                <c:manualLayout>
                  <c:x val="1.7313545904386909E-2"/>
                  <c:y val="-2.7758683058132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8AE-4CAB-BF2D-C896C090B9BF}"/>
                </c:ext>
              </c:extLst>
            </c:dLbl>
            <c:dLbl>
              <c:idx val="2"/>
              <c:layout>
                <c:manualLayout>
                  <c:x val="1.331811223414364E-2"/>
                  <c:y val="-1.665520983487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8AE-4CAB-BF2D-C896C090B9BF}"/>
                </c:ext>
              </c:extLst>
            </c:dLbl>
            <c:dLbl>
              <c:idx val="3"/>
              <c:layout>
                <c:manualLayout>
                  <c:x val="1.7313545904386763E-2"/>
                  <c:y val="-2.7758683058132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8AE-4CAB-BF2D-C896C090B9BF}"/>
                </c:ext>
              </c:extLst>
            </c:dLbl>
            <c:dLbl>
              <c:idx val="4"/>
              <c:layout>
                <c:manualLayout>
                  <c:x val="1.9977168351215609E-2"/>
                  <c:y val="-3.8862156281385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8AE-4CAB-BF2D-C896C090B9BF}"/>
                </c:ext>
              </c:extLst>
            </c:dLbl>
            <c:dLbl>
              <c:idx val="5"/>
              <c:layout>
                <c:manualLayout>
                  <c:x val="1.8645357127801233E-2"/>
                  <c:y val="-1.38793415290662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28-42A5-A80F-EA847361A1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8 мес 2024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15.6</c:v>
                </c:pt>
                <c:pt idx="1">
                  <c:v>16.2</c:v>
                </c:pt>
                <c:pt idx="2">
                  <c:v>18</c:v>
                </c:pt>
                <c:pt idx="3">
                  <c:v>16.600000000000001</c:v>
                </c:pt>
                <c:pt idx="4">
                  <c:v>11.6</c:v>
                </c:pt>
                <c:pt idx="5">
                  <c:v>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AE-4CAB-BF2D-C896C090B9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6633791"/>
        <c:axId val="954216591"/>
        <c:axId val="0"/>
      </c:bar3DChart>
      <c:catAx>
        <c:axId val="956633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4216591"/>
        <c:crosses val="autoZero"/>
        <c:auto val="1"/>
        <c:lblAlgn val="ctr"/>
        <c:lblOffset val="100"/>
        <c:noMultiLvlLbl val="0"/>
      </c:catAx>
      <c:valAx>
        <c:axId val="954216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6633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9194E-B84E-4396-81FB-4BC91DBDBC03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6A593-E00E-4048-9CB2-58D117EFA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85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2E24F3-D539-4274-B318-65622574FEA3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752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B8A8DB-710C-4C2E-A09E-38DC2D5185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A2A32C1-7F88-4010-948A-6465F9129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BECC30-52D8-4470-A34F-5007CEC41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4CA419-958A-457C-8F67-D3654D2F0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EF8975-6EBF-481A-B913-F7F2FCA8C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851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F302AE-2251-4D11-B9ED-A24EEF4D6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00AC45-DFC5-4357-ADA9-23C296C5F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0BBCF3-54F4-4B90-AF46-6953DFE5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813BDE-F62C-4048-BA75-9B13250DD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2126B3-00B8-4D76-9A6C-72FBE78A3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49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7CA47A-E027-4CD0-A7B7-B46BB10EC2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76E627B-29EF-44D9-9225-9BEB4B04F4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B6D14A-1D02-4FD3-969E-953C31EEA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BE77AD-8A5F-4053-A1EB-58C6ECAB8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B3EEAF-3928-4493-B35D-BDE8A68B5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4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DB143-F44A-41A7-A064-3814A8567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7561D8-5750-42A8-8EB8-8759376BA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D1F3FF-D719-4638-9A54-78931B1C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8199F1-1981-46DF-9253-3E2193A9E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F6104E-6F66-467E-9E30-2F7003A4F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07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42F869-439E-491E-827D-C63876766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BD3B61-983D-4A82-AFA1-171F29CAC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7E36AE-BF4F-4483-9DC0-7075FB95F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64E833-46DC-48A3-ABE8-D79CFCF3A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50C506-3BD2-423A-BFB2-FD27171A8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94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33ECF4-3614-4FF2-A4F7-02DC55CE4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322F86-7E72-4B2F-AA50-5ECC7CB039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AE6D48-F7D3-48FA-8504-C9D3A3393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DC9BA1-D1E6-4DBB-A7E6-6CF2FF90E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DDCAAF-5194-4878-942D-C3F0D8622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7ECEFC-2B69-4666-AA29-9E3B15B95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8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416F83-D219-4706-84AB-CE93F5EB9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81D595-D7A0-4810-A1C8-0C94DBEF9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AE0488-65B4-4F7B-BA38-0EDBF56473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AB728C4-1F55-45A5-BC27-42D8B8F71B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0EADA3-5323-4FAD-87E2-51B5A1E77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719DA6-4ECB-4565-A51F-A423F37B1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C249510-F16C-43CD-941F-12ABDF209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89A6E70-DF6E-4722-8DCB-1AC1B52CE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06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08F632-CB45-43F4-8549-D027E9548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2C60C0-159E-4060-A1C6-08C5A8405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8F30F58-D399-4E13-91B6-210BB212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94EAB5-6A1E-4CFB-B527-8EB0A28BD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90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546B766-34D4-4D42-B98A-EC2D14C82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8D3350E-3BAB-4E8E-B480-BC6A8E193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5707E12-703A-4FDA-895D-BBFBB7BF5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1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06444D-E994-45E0-A211-AAB7FF707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795D88-209F-44C6-B051-92C111514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95D74E-8A72-46EF-84E0-44278FB1A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BA0041-C2F5-4CA2-A896-B7B621B3E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C2AD36-3FDC-4ABD-8C1C-C3F0FEDBD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02EA16-F15E-4E47-8CAF-0D88474F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514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44BF8-65FC-4E67-93D6-98F72C94D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4DEE1FA-0D25-4853-94CA-4B1D1087D3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A13D16-5BAE-4E08-AF28-4DD82B9B7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B45F36-B864-4B74-8F2A-9DE32DBF2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42DABD-C6E3-4BF3-B3B7-E0997E416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6BACA4-F0B2-463A-A4A6-5064DB622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87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CAA250-627B-4AFB-976A-83762EB40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DADFEE-2A15-4D7A-B1E4-BACDAE9FB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E87245-09DC-4127-85F8-255E3431CC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A88D9-58FB-40EF-ABF7-945C3059516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B82FB3-1749-4182-9DFA-40E50A0B04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6A5C0B-4472-428E-B2AA-23970B10C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335BE-3D61-4A38-A654-0A71E6F6D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50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cs.mofoms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D54C75-E32F-4C93-93C1-0BFF9FCBD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10420CB-88D7-4CFD-8E71-F811808B81AA}"/>
              </a:ext>
            </a:extLst>
          </p:cNvPr>
          <p:cNvSpPr txBox="1">
            <a:spLocks/>
          </p:cNvSpPr>
          <p:nvPr/>
        </p:nvSpPr>
        <p:spPr>
          <a:xfrm>
            <a:off x="1652310" y="2015612"/>
            <a:ext cx="8887380" cy="1629697"/>
          </a:xfrm>
          <a:prstGeom prst="rect">
            <a:avLst/>
          </a:prstGeom>
          <a:solidFill>
            <a:srgbClr val="42958D">
              <a:alpha val="75000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377">
              <a:spcBef>
                <a:spcPct val="0"/>
              </a:spcBef>
              <a:buNone/>
              <a:defRPr sz="44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altLang="ru-RU" b="1" dirty="0"/>
              <a:t>Анализ структуры уходящих потоков Московской области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C4866A7D-D8C5-4C51-BFE3-0FEACB8B6300}"/>
              </a:ext>
            </a:extLst>
          </p:cNvPr>
          <p:cNvSpPr txBox="1">
            <a:spLocks/>
          </p:cNvSpPr>
          <p:nvPr/>
        </p:nvSpPr>
        <p:spPr>
          <a:xfrm>
            <a:off x="7462685" y="5198603"/>
            <a:ext cx="3077005" cy="966224"/>
          </a:xfrm>
          <a:prstGeom prst="rect">
            <a:avLst/>
          </a:prstGeom>
          <a:solidFill>
            <a:srgbClr val="42958D">
              <a:alpha val="75000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377">
              <a:spcBef>
                <a:spcPct val="0"/>
              </a:spcBef>
              <a:buNone/>
              <a:defRPr sz="44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altLang="ru-RU" sz="1800" b="1" dirty="0"/>
              <a:t>Заместитель директора ТФОМС МО</a:t>
            </a:r>
          </a:p>
          <a:p>
            <a:r>
              <a:rPr lang="ru-RU" altLang="ru-RU" sz="1800" b="1" dirty="0"/>
              <a:t>А.В. Алаторцев</a:t>
            </a:r>
          </a:p>
        </p:txBody>
      </p:sp>
    </p:spTree>
    <p:extLst>
      <p:ext uri="{BB962C8B-B14F-4D97-AF65-F5344CB8AC3E}">
        <p14:creationId xmlns:p14="http://schemas.microsoft.com/office/powerpoint/2010/main" val="3785138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795569" y="204693"/>
            <a:ext cx="10892692" cy="91350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году было заключено дополнительное соглашение к Соглашению между Правительством Москвы и Правительством Московской области о порядке предоставления иного межбюджетного трансферта.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984" y="1305009"/>
            <a:ext cx="5505102" cy="408320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3781" y="1118196"/>
            <a:ext cx="5323857" cy="336815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3781" y="4486351"/>
            <a:ext cx="5387590" cy="199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9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780" y="727297"/>
            <a:ext cx="5157787" cy="47110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Соглашение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5489" y="1198400"/>
            <a:ext cx="5364367" cy="388489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800" dirty="0"/>
              <a:t>предоставление иного межбюджетного трансферта из бюджета города Москвы бюджету Московской области в 2022 году и плановом периоде 2023 и 2024 годов </a:t>
            </a:r>
            <a:r>
              <a:rPr lang="ru-RU" sz="1800" dirty="0">
                <a:highlight>
                  <a:srgbClr val="FFFF00"/>
                </a:highlight>
              </a:rPr>
              <a:t>в </a:t>
            </a:r>
            <a:r>
              <a:rPr lang="ru-RU" sz="1800" b="1" u="sng" dirty="0">
                <a:highlight>
                  <a:srgbClr val="FFFF00"/>
                </a:highlight>
              </a:rPr>
              <a:t>объеме 30</a:t>
            </a:r>
            <a:r>
              <a:rPr lang="en-US" sz="1800" b="1" u="sng" dirty="0">
                <a:highlight>
                  <a:srgbClr val="FFFF00"/>
                </a:highlight>
              </a:rPr>
              <a:t> %</a:t>
            </a:r>
            <a:r>
              <a:rPr lang="ru-RU" sz="1800" b="1" u="sng" dirty="0">
                <a:highlight>
                  <a:srgbClr val="FFFF00"/>
                </a:highlight>
              </a:rPr>
              <a:t> </a:t>
            </a:r>
            <a:r>
              <a:rPr lang="en-US" sz="1800" b="1" u="sng" dirty="0">
                <a:highlight>
                  <a:srgbClr val="FFFF00"/>
                </a:highlight>
              </a:rPr>
              <a:t> </a:t>
            </a:r>
            <a:r>
              <a:rPr lang="ru-RU" sz="1800" dirty="0"/>
              <a:t>за плановую медицинскую помощь, оказанную в условиях дневного и круглосуточного стационара и полученную ими амбулаторных услуг в клинико-диагностических отделениях (центрах) в медицинских организациях, подведомственных Департаменту здравоохранения города Москвы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01696" y="762794"/>
            <a:ext cx="5183188" cy="40011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Дополнительное соглашение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78795" y="1162904"/>
            <a:ext cx="6113205" cy="373254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1800" dirty="0"/>
              <a:t>предоставление иного межбюджетного трансферта из бюджета города Москвы бюджету Московской области </a:t>
            </a:r>
            <a:r>
              <a:rPr lang="ru-RU" sz="1800" dirty="0">
                <a:highlight>
                  <a:srgbClr val="FFFF00"/>
                </a:highlight>
              </a:rPr>
              <a:t>начиная с 2024 года в </a:t>
            </a:r>
            <a:r>
              <a:rPr lang="ru-RU" sz="1800" b="1" u="sng" dirty="0">
                <a:highlight>
                  <a:srgbClr val="FFFF00"/>
                </a:highlight>
              </a:rPr>
              <a:t>объеме 38 </a:t>
            </a:r>
            <a:r>
              <a:rPr lang="en-US" sz="1800" b="1" u="sng" dirty="0">
                <a:highlight>
                  <a:srgbClr val="FFFF00"/>
                </a:highlight>
              </a:rPr>
              <a:t>%</a:t>
            </a:r>
            <a:r>
              <a:rPr lang="ru-RU" sz="1800" b="1" u="sng" dirty="0">
                <a:highlight>
                  <a:srgbClr val="FFFF00"/>
                </a:highlight>
              </a:rPr>
              <a:t> </a:t>
            </a:r>
            <a:r>
              <a:rPr lang="ru-RU" sz="1800" dirty="0"/>
              <a:t>за плановую медицинскую помощь, оказанную в условиях дневного и круглосуточного стационара и полученную ими амбулаторных услуг в клинико-диагностических отделениях (центрах) в медицинских организациях, подведомственных Департаменту здравоохранения города Москвы</a:t>
            </a:r>
          </a:p>
          <a:p>
            <a:pPr>
              <a:lnSpc>
                <a:spcPct val="110000"/>
              </a:lnSpc>
            </a:pPr>
            <a:r>
              <a:rPr lang="ru-RU" sz="1800" dirty="0"/>
              <a:t> и в </a:t>
            </a:r>
            <a:r>
              <a:rPr lang="ru-RU" sz="1800" b="1" u="sng" dirty="0">
                <a:highlight>
                  <a:srgbClr val="FFFF00"/>
                </a:highlight>
              </a:rPr>
              <a:t>объеме 38 </a:t>
            </a:r>
            <a:r>
              <a:rPr lang="en-US" sz="1800" b="1" u="sng" dirty="0">
                <a:highlight>
                  <a:srgbClr val="FFFF00"/>
                </a:highlight>
              </a:rPr>
              <a:t>%</a:t>
            </a:r>
            <a:r>
              <a:rPr lang="ru-RU" sz="1800" b="1" u="sng" dirty="0">
                <a:highlight>
                  <a:srgbClr val="FFFF00"/>
                </a:highlight>
              </a:rPr>
              <a:t> за экстренную </a:t>
            </a:r>
            <a:r>
              <a:rPr lang="ru-RU" sz="1800" dirty="0"/>
              <a:t>медицинскую помощь, оказанную в 2024 году и последующих годах в условиях круглосуточного стационара в медицинских организациях, подведомственных Департаменту здравоохранения города Москвы, которые доставлены в круглосуточный стационар по экстренным показаниям выездной бригадой скорой медицинской помощи ГБУЗ МО «МОССМП»</a:t>
            </a:r>
          </a:p>
          <a:p>
            <a:endParaRPr lang="ru-RU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A3EB6-58F3-460D-98C6-39FF81853E14}"/>
              </a:ext>
            </a:extLst>
          </p:cNvPr>
          <p:cNvSpPr txBox="1"/>
          <p:nvPr/>
        </p:nvSpPr>
        <p:spPr>
          <a:xfrm>
            <a:off x="392501" y="178357"/>
            <a:ext cx="11559397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buSzPts val="1100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Roboto Black"/>
              </a:rPr>
              <a:t>Изменения в Соглашении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150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D81A3AEC-E330-48A5-909C-8B84AF2D4131}"/>
              </a:ext>
            </a:extLst>
          </p:cNvPr>
          <p:cNvGraphicFramePr>
            <a:graphicFrameLocks noGrp="1"/>
          </p:cNvGraphicFramePr>
          <p:nvPr/>
        </p:nvGraphicFramePr>
        <p:xfrm>
          <a:off x="234892" y="1597882"/>
          <a:ext cx="5436066" cy="3942497"/>
        </p:xfrm>
        <a:graphic>
          <a:graphicData uri="http://schemas.openxmlformats.org/drawingml/2006/table">
            <a:tbl>
              <a:tblPr/>
              <a:tblGrid>
                <a:gridCol w="253110">
                  <a:extLst>
                    <a:ext uri="{9D8B030D-6E8A-4147-A177-3AD203B41FA5}">
                      <a16:colId xmlns:a16="http://schemas.microsoft.com/office/drawing/2014/main" val="1917610652"/>
                    </a:ext>
                  </a:extLst>
                </a:gridCol>
                <a:gridCol w="3159051">
                  <a:extLst>
                    <a:ext uri="{9D8B030D-6E8A-4147-A177-3AD203B41FA5}">
                      <a16:colId xmlns:a16="http://schemas.microsoft.com/office/drawing/2014/main" val="2233987998"/>
                    </a:ext>
                  </a:extLst>
                </a:gridCol>
                <a:gridCol w="1258341">
                  <a:extLst>
                    <a:ext uri="{9D8B030D-6E8A-4147-A177-3AD203B41FA5}">
                      <a16:colId xmlns:a16="http://schemas.microsoft.com/office/drawing/2014/main" val="1167884419"/>
                    </a:ext>
                  </a:extLst>
                </a:gridCol>
                <a:gridCol w="765564">
                  <a:extLst>
                    <a:ext uri="{9D8B030D-6E8A-4147-A177-3AD203B41FA5}">
                      <a16:colId xmlns:a16="http://schemas.microsoft.com/office/drawing/2014/main" val="3883681133"/>
                    </a:ext>
                  </a:extLst>
                </a:gridCol>
              </a:tblGrid>
              <a:tr h="72457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мед. организации оказания мед. помощи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Нарастающим итогом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среднем в месяц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541760"/>
                  </a:ext>
                </a:extLst>
              </a:tr>
              <a:tr h="30262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ВСЕГО, в т.ч. ТОП-10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2 207,8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56205"/>
                  </a:ext>
                </a:extLst>
              </a:tr>
              <a:tr h="3916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 "КБ "РЖД-МЕДИЦИНА" ИМ. Н.А. СЕМАШКО"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403,3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88624"/>
                  </a:ext>
                </a:extLst>
              </a:tr>
              <a:tr h="248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АО "К 31 СИТИ"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355,8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140216"/>
                  </a:ext>
                </a:extLst>
              </a:tr>
              <a:tr h="3916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АНО ЦКБ СВЯТИТЕЛЯ АЛЕКСИЯ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9926614"/>
                  </a:ext>
                </a:extLst>
              </a:tr>
              <a:tr h="248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"ССМЦ"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499233"/>
                  </a:ext>
                </a:extLst>
              </a:tr>
              <a:tr h="248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"МЯТ"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334013"/>
                  </a:ext>
                </a:extLst>
              </a:tr>
              <a:tr h="248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"МЕДСКАН"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122,3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6706851"/>
                  </a:ext>
                </a:extLst>
              </a:tr>
              <a:tr h="3916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"КЛИНИЧЕСКИЙ ГОСПИТАЛЬ НА ЯУЗЕ"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457244"/>
                  </a:ext>
                </a:extLst>
              </a:tr>
              <a:tr h="248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"РАЗВИТИЕ - ПЛЮС"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675475"/>
                  </a:ext>
                </a:extLst>
              </a:tr>
              <a:tr h="248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"ВИТАМЕД"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203988"/>
                  </a:ext>
                </a:extLst>
              </a:tr>
              <a:tr h="248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"ЭКОНОМ КЛИНИКА"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90838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AFA8C938-CB70-43A9-B45C-279E1BB6EC76}"/>
              </a:ext>
            </a:extLst>
          </p:cNvPr>
          <p:cNvGraphicFramePr>
            <a:graphicFrameLocks noGrp="1"/>
          </p:cNvGraphicFramePr>
          <p:nvPr/>
        </p:nvGraphicFramePr>
        <p:xfrm>
          <a:off x="5934394" y="1586108"/>
          <a:ext cx="5886508" cy="3802879"/>
        </p:xfrm>
        <a:graphic>
          <a:graphicData uri="http://schemas.openxmlformats.org/drawingml/2006/table">
            <a:tbl>
              <a:tblPr/>
              <a:tblGrid>
                <a:gridCol w="274083">
                  <a:extLst>
                    <a:ext uri="{9D8B030D-6E8A-4147-A177-3AD203B41FA5}">
                      <a16:colId xmlns:a16="http://schemas.microsoft.com/office/drawing/2014/main" val="1917610652"/>
                    </a:ext>
                  </a:extLst>
                </a:gridCol>
                <a:gridCol w="3420816">
                  <a:extLst>
                    <a:ext uri="{9D8B030D-6E8A-4147-A177-3AD203B41FA5}">
                      <a16:colId xmlns:a16="http://schemas.microsoft.com/office/drawing/2014/main" val="2233987998"/>
                    </a:ext>
                  </a:extLst>
                </a:gridCol>
                <a:gridCol w="1362609">
                  <a:extLst>
                    <a:ext uri="{9D8B030D-6E8A-4147-A177-3AD203B41FA5}">
                      <a16:colId xmlns:a16="http://schemas.microsoft.com/office/drawing/2014/main" val="1167884419"/>
                    </a:ext>
                  </a:extLst>
                </a:gridCol>
                <a:gridCol w="829000">
                  <a:extLst>
                    <a:ext uri="{9D8B030D-6E8A-4147-A177-3AD203B41FA5}">
                      <a16:colId xmlns:a16="http://schemas.microsoft.com/office/drawing/2014/main" val="3883681133"/>
                    </a:ext>
                  </a:extLst>
                </a:gridCol>
              </a:tblGrid>
              <a:tr h="65375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мед. организации оказания мед. помощи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Нарастающим итогом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среднем в месяц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541760"/>
                  </a:ext>
                </a:extLst>
              </a:tr>
              <a:tr h="28485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ВСЕГО, в т.ч. ТОП-10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753,4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62,8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56205"/>
                  </a:ext>
                </a:extLst>
              </a:tr>
              <a:tr h="290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ЧУЗ "КБ "РЖД-МЕДИЦИНА" ИМ. Н.А. СЕМАШКО"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546,7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45,6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88624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АНО ЦКБ СВЯТИТЕЛЯ АЛЕКСИЯ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77,6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6,5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140216"/>
                  </a:ext>
                </a:extLst>
              </a:tr>
              <a:tr h="290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ООО "РАЗВИТИЕ - ПЛЮС"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48,2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4,0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9926614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ООО "ЭКОНОМ КЛИНИКА"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19,2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1,6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49923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ООО "САНМЕДЭКСПЕРТ+"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13,4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1,1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334013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ООО "ЦЕНТР ОХРАНЫ ЗРЕНИЯ ДЕТЕЙ И ПОДРОСТКОВ"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12,8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1,1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6706851"/>
                  </a:ext>
                </a:extLst>
              </a:tr>
              <a:tr h="290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АО "ЕМЦ"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9,8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0,8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457244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ООО "КОНТАКТ-Т"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8,9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0,7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675475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ЦЕНТРАЛЬНАЯ ПОЛИКЛИНИКА ФТС РОССИИ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8,6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0,7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203988"/>
                  </a:ext>
                </a:extLst>
              </a:tr>
              <a:tr h="28485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ООО "Т-МЕДИЦИНА"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8,3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0,7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908386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0ABBCA0-C0EC-471A-AE73-4EDE5058FB2C}"/>
              </a:ext>
            </a:extLst>
          </p:cNvPr>
          <p:cNvSpPr/>
          <p:nvPr/>
        </p:nvSpPr>
        <p:spPr>
          <a:xfrm>
            <a:off x="2508309" y="906344"/>
            <a:ext cx="16855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2023 год</a:t>
            </a:r>
            <a:endParaRPr lang="ru-RU" sz="3200" b="1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014700C-8807-466E-9CC9-CD38AD145A18}"/>
              </a:ext>
            </a:extLst>
          </p:cNvPr>
          <p:cNvSpPr/>
          <p:nvPr/>
        </p:nvSpPr>
        <p:spPr>
          <a:xfrm>
            <a:off x="6947483" y="906343"/>
            <a:ext cx="35385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Прогноз 2024 года</a:t>
            </a:r>
            <a:endParaRPr lang="ru-RU" sz="3200" b="1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F39FD053-93A3-4E47-9FB0-EEAC5691B708}"/>
              </a:ext>
            </a:extLst>
          </p:cNvPr>
          <p:cNvSpPr txBox="1">
            <a:spLocks/>
          </p:cNvSpPr>
          <p:nvPr/>
        </p:nvSpPr>
        <p:spPr>
          <a:xfrm>
            <a:off x="758236" y="153908"/>
            <a:ext cx="10515600" cy="769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5709883-7DA4-4C07-BDDC-B136677ACF1E}"/>
              </a:ext>
            </a:extLst>
          </p:cNvPr>
          <p:cNvSpPr/>
          <p:nvPr/>
        </p:nvSpPr>
        <p:spPr>
          <a:xfrm>
            <a:off x="234892" y="5728476"/>
            <a:ext cx="116408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 2024 году среднемесячные счета на уходящие потоки в частные медицинские организации в 3 раза меньше среднемесячных счетов в 2023 году, прогноз снижения составит 1,5 млрд. руб. 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0E5CAA-D580-416D-935E-3548CB2A1C4D}"/>
              </a:ext>
            </a:extLst>
          </p:cNvPr>
          <p:cNvSpPr txBox="1"/>
          <p:nvPr/>
        </p:nvSpPr>
        <p:spPr>
          <a:xfrm>
            <a:off x="316301" y="129250"/>
            <a:ext cx="1155939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buSzPts val="1100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Сравнительный анализ уходящих потоков в частные медицинские организации</a:t>
            </a:r>
          </a:p>
          <a:p>
            <a:pPr algn="ctr">
              <a:buSzPts val="1100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г. Москвы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млн. руб.)</a:t>
            </a:r>
          </a:p>
        </p:txBody>
      </p:sp>
    </p:spTree>
    <p:extLst>
      <p:ext uri="{BB962C8B-B14F-4D97-AF65-F5344CB8AC3E}">
        <p14:creationId xmlns:p14="http://schemas.microsoft.com/office/powerpoint/2010/main" val="2913872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0DD0E6-5354-4AF1-85EB-BA894714A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63" y="1438445"/>
            <a:ext cx="4103786" cy="51079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EF913F2-E435-4714-8FAC-ED3786F47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4690" y="2354094"/>
            <a:ext cx="4946454" cy="36009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F638C5-AB65-4EDF-82B6-934E56640628}"/>
              </a:ext>
            </a:extLst>
          </p:cNvPr>
          <p:cNvSpPr txBox="1"/>
          <p:nvPr/>
        </p:nvSpPr>
        <p:spPr>
          <a:xfrm>
            <a:off x="437992" y="97456"/>
            <a:ext cx="11559397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Письмо в адрес руководителей медицинских организаций, </a:t>
            </a: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подведомственных МЗ МО, о необходимости соблюдения порядков направления пациентов</a:t>
            </a: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 плановую госпитализацию, в том числе в частные медицинские организации, </a:t>
            </a: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согласно Приказам 406н и 1342н </a:t>
            </a:r>
          </a:p>
        </p:txBody>
      </p:sp>
    </p:spTree>
    <p:extLst>
      <p:ext uri="{BB962C8B-B14F-4D97-AF65-F5344CB8AC3E}">
        <p14:creationId xmlns:p14="http://schemas.microsoft.com/office/powerpoint/2010/main" val="2144450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7D63BF50-70C1-440B-8B54-616B3C8831B1}"/>
              </a:ext>
            </a:extLst>
          </p:cNvPr>
          <p:cNvSpPr txBox="1">
            <a:spLocks/>
          </p:cNvSpPr>
          <p:nvPr/>
        </p:nvSpPr>
        <p:spPr>
          <a:xfrm>
            <a:off x="1616364" y="117287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9A173C7-EE44-4216-BA8B-470792DA90F5}"/>
              </a:ext>
            </a:extLst>
          </p:cNvPr>
          <p:cNvSpPr/>
          <p:nvPr/>
        </p:nvSpPr>
        <p:spPr>
          <a:xfrm>
            <a:off x="1023247" y="1439328"/>
            <a:ext cx="2743200" cy="25779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Гражданин </a:t>
            </a:r>
            <a:r>
              <a:rPr lang="ru-RU" sz="2000" b="1" u="sng" dirty="0">
                <a:solidFill>
                  <a:schemeClr val="tx1"/>
                </a:solidFill>
              </a:rPr>
              <a:t>по месту прикрепления</a:t>
            </a:r>
            <a:r>
              <a:rPr lang="ru-RU" sz="2000" dirty="0">
                <a:solidFill>
                  <a:schemeClr val="tx1"/>
                </a:solidFill>
              </a:rPr>
              <a:t> может быть направлен в иную МО в рамках территории страхования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EA88219A-B679-41B9-B2FA-2CE6837523D9}"/>
              </a:ext>
            </a:extLst>
          </p:cNvPr>
          <p:cNvSpPr/>
          <p:nvPr/>
        </p:nvSpPr>
        <p:spPr>
          <a:xfrm>
            <a:off x="4641091" y="2216215"/>
            <a:ext cx="2421692" cy="117750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Маршрутизация пациентов 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19B31250-61BB-4341-8411-C06A73FC3C42}"/>
              </a:ext>
            </a:extLst>
          </p:cNvPr>
          <p:cNvSpPr/>
          <p:nvPr/>
        </p:nvSpPr>
        <p:spPr>
          <a:xfrm>
            <a:off x="8338672" y="1761625"/>
            <a:ext cx="2421692" cy="165576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В рамках территории страхования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(в т.ч. по профилю «Онкология»)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DFB5201F-8A52-4147-9E5F-66482CC6500C}"/>
              </a:ext>
            </a:extLst>
          </p:cNvPr>
          <p:cNvSpPr/>
          <p:nvPr/>
        </p:nvSpPr>
        <p:spPr>
          <a:xfrm>
            <a:off x="8205331" y="4028446"/>
            <a:ext cx="2421692" cy="117750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В МО других субъектов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C7A5D34C-D166-4F8F-9EB4-EE6FE1913FEF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3766447" y="2728310"/>
            <a:ext cx="874644" cy="76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: уступ 13">
            <a:extLst>
              <a:ext uri="{FF2B5EF4-FFF2-40B4-BE49-F238E27FC236}">
                <a16:creationId xmlns:a16="http://schemas.microsoft.com/office/drawing/2014/main" id="{01C5329E-7250-4270-9FC0-42E887F13BE9}"/>
              </a:ext>
            </a:extLst>
          </p:cNvPr>
          <p:cNvCxnSpPr>
            <a:cxnSpLocks/>
            <a:endCxn id="13" idx="1"/>
          </p:cNvCxnSpPr>
          <p:nvPr/>
        </p:nvCxnSpPr>
        <p:spPr>
          <a:xfrm rot="16200000" flipH="1">
            <a:off x="6716843" y="3128709"/>
            <a:ext cx="1822554" cy="11544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C4DEEB2F-1F04-41EE-A210-B2BC747C0B2E}"/>
              </a:ext>
            </a:extLst>
          </p:cNvPr>
          <p:cNvCxnSpPr>
            <a:cxnSpLocks/>
          </p:cNvCxnSpPr>
          <p:nvPr/>
        </p:nvCxnSpPr>
        <p:spPr>
          <a:xfrm>
            <a:off x="7062783" y="2806325"/>
            <a:ext cx="12640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231C2BB-3AD4-4D5A-8D96-73033A393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5124" y="4151124"/>
            <a:ext cx="762996" cy="619131"/>
          </a:xfrm>
          <a:prstGeom prst="rect">
            <a:avLst/>
          </a:prstGeom>
        </p:spPr>
      </p:pic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8DDF758F-F995-47FD-91F1-FA1179B963E9}"/>
              </a:ext>
            </a:extLst>
          </p:cNvPr>
          <p:cNvSpPr txBox="1">
            <a:spLocks/>
          </p:cNvSpPr>
          <p:nvPr/>
        </p:nvSpPr>
        <p:spPr>
          <a:xfrm>
            <a:off x="633786" y="5205947"/>
            <a:ext cx="5095867" cy="7974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rgbClr val="0070C0"/>
                </a:solidFill>
              </a:rPr>
              <a:t>Приказ 406н предполагает выдачу направлений только в рамках территории страхования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2A2D3A-8113-43D5-9360-9701BEA89C0E}"/>
              </a:ext>
            </a:extLst>
          </p:cNvPr>
          <p:cNvSpPr txBox="1"/>
          <p:nvPr/>
        </p:nvSpPr>
        <p:spPr>
          <a:xfrm>
            <a:off x="128933" y="148089"/>
            <a:ext cx="11610782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Приказ № 406н Устанавливает порядок направления на оказание </a:t>
            </a: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плановой специализированной МП в рамках субъекта РФ </a:t>
            </a: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(по месту страхования )</a:t>
            </a:r>
          </a:p>
        </p:txBody>
      </p:sp>
    </p:spTree>
    <p:extLst>
      <p:ext uri="{BB962C8B-B14F-4D97-AF65-F5344CB8AC3E}">
        <p14:creationId xmlns:p14="http://schemas.microsoft.com/office/powerpoint/2010/main" val="968233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7D63BF50-70C1-440B-8B54-616B3C8831B1}"/>
              </a:ext>
            </a:extLst>
          </p:cNvPr>
          <p:cNvSpPr txBox="1">
            <a:spLocks/>
          </p:cNvSpPr>
          <p:nvPr/>
        </p:nvSpPr>
        <p:spPr>
          <a:xfrm>
            <a:off x="1616364" y="117287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7508D5C3-24A0-4573-AF63-04347E2BDDBA}"/>
              </a:ext>
            </a:extLst>
          </p:cNvPr>
          <p:cNvSpPr/>
          <p:nvPr/>
        </p:nvSpPr>
        <p:spPr>
          <a:xfrm>
            <a:off x="1232165" y="1372581"/>
            <a:ext cx="2166152" cy="117750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Гражданин </a:t>
            </a:r>
            <a:r>
              <a:rPr lang="ru-RU" sz="1400" b="1" dirty="0">
                <a:solidFill>
                  <a:schemeClr val="tx1"/>
                </a:solidFill>
              </a:rPr>
              <a:t>с учетным прикреплением </a:t>
            </a:r>
            <a:r>
              <a:rPr lang="ru-RU" sz="1400" dirty="0">
                <a:solidFill>
                  <a:schemeClr val="tx1"/>
                </a:solidFill>
              </a:rPr>
              <a:t>к МО (выбрал по заявлению - статус в ФЕРЗЛ) 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8DD93DD7-51DC-4D0E-9E19-B7CFDD01C813}"/>
              </a:ext>
            </a:extLst>
          </p:cNvPr>
          <p:cNvSpPr/>
          <p:nvPr/>
        </p:nvSpPr>
        <p:spPr>
          <a:xfrm>
            <a:off x="4175011" y="1284671"/>
            <a:ext cx="2166152" cy="14083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Направление из МО, к которой прикреплен </a:t>
            </a:r>
            <a:r>
              <a:rPr lang="ru-RU" sz="1400" dirty="0">
                <a:solidFill>
                  <a:schemeClr val="tx1"/>
                </a:solidFill>
              </a:rPr>
              <a:t>(выбрал по заявлению – статус в ФЕРЗЛ), </a:t>
            </a:r>
            <a:r>
              <a:rPr lang="ru-RU" sz="1400" b="1" dirty="0">
                <a:solidFill>
                  <a:schemeClr val="tx1"/>
                </a:solidFill>
              </a:rPr>
              <a:t>в МО из списка своей же ТП</a:t>
            </a:r>
          </a:p>
        </p:txBody>
      </p:sp>
      <p:sp>
        <p:nvSpPr>
          <p:cNvPr id="19" name="Знак ''плюс'' 18">
            <a:extLst>
              <a:ext uri="{FF2B5EF4-FFF2-40B4-BE49-F238E27FC236}">
                <a16:creationId xmlns:a16="http://schemas.microsoft.com/office/drawing/2014/main" id="{332D223E-F30C-4CD0-A6C1-CAB57D18A397}"/>
              </a:ext>
            </a:extLst>
          </p:cNvPr>
          <p:cNvSpPr/>
          <p:nvPr/>
        </p:nvSpPr>
        <p:spPr>
          <a:xfrm>
            <a:off x="3564924" y="1802400"/>
            <a:ext cx="426128" cy="37286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4D63879B-4E6C-4D65-9EE5-7CFFDB19EC1D}"/>
              </a:ext>
            </a:extLst>
          </p:cNvPr>
          <p:cNvSpPr/>
          <p:nvPr/>
        </p:nvSpPr>
        <p:spPr>
          <a:xfrm>
            <a:off x="7381454" y="1295460"/>
            <a:ext cx="2672180" cy="146287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МО, оказывающая специализированную МП (из списка организаций ТП ОМС, которую реализует МО по месту прикрепления гражданина)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1B7D1472-5B40-49AB-A047-3731512AA2A9}"/>
              </a:ext>
            </a:extLst>
          </p:cNvPr>
          <p:cNvSpPr/>
          <p:nvPr/>
        </p:nvSpPr>
        <p:spPr>
          <a:xfrm>
            <a:off x="6685326" y="1802400"/>
            <a:ext cx="532660" cy="2840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6512B3B1-31F6-4DB8-B1D1-6B297719BF9C}"/>
              </a:ext>
            </a:extLst>
          </p:cNvPr>
          <p:cNvSpPr/>
          <p:nvPr/>
        </p:nvSpPr>
        <p:spPr>
          <a:xfrm>
            <a:off x="1362392" y="3129799"/>
            <a:ext cx="2050743" cy="7263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Гражданин </a:t>
            </a:r>
            <a:r>
              <a:rPr lang="ru-RU" sz="1000" b="1" dirty="0">
                <a:solidFill>
                  <a:schemeClr val="tx1"/>
                </a:solidFill>
              </a:rPr>
              <a:t>с учетным прикреплением к МО-1 Москвы </a:t>
            </a:r>
            <a:r>
              <a:rPr lang="ru-RU" sz="1000" dirty="0">
                <a:solidFill>
                  <a:schemeClr val="tx1"/>
                </a:solidFill>
              </a:rPr>
              <a:t>(выбрал по заявлению - статус в ФЕРЗЛ) </a:t>
            </a:r>
          </a:p>
        </p:txBody>
      </p:sp>
      <p:sp>
        <p:nvSpPr>
          <p:cNvPr id="23" name="Знак ''плюс'' 22">
            <a:extLst>
              <a:ext uri="{FF2B5EF4-FFF2-40B4-BE49-F238E27FC236}">
                <a16:creationId xmlns:a16="http://schemas.microsoft.com/office/drawing/2014/main" id="{7F4C29FA-57B2-4E12-9B62-D7CD4709C4C0}"/>
              </a:ext>
            </a:extLst>
          </p:cNvPr>
          <p:cNvSpPr/>
          <p:nvPr/>
        </p:nvSpPr>
        <p:spPr>
          <a:xfrm>
            <a:off x="3553710" y="3276279"/>
            <a:ext cx="426128" cy="37286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6F3649BC-0B0C-4D7D-B2A2-EFF12D659B05}"/>
              </a:ext>
            </a:extLst>
          </p:cNvPr>
          <p:cNvSpPr/>
          <p:nvPr/>
        </p:nvSpPr>
        <p:spPr>
          <a:xfrm>
            <a:off x="4120413" y="2977770"/>
            <a:ext cx="2568582" cy="111923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Направление из МО-1 Москвы, к которой прикреплен </a:t>
            </a:r>
            <a:r>
              <a:rPr lang="ru-RU" sz="1200" dirty="0">
                <a:solidFill>
                  <a:schemeClr val="tx1"/>
                </a:solidFill>
              </a:rPr>
              <a:t>(выбрал по заявлению – статус в ФЕРЗЛ), </a:t>
            </a:r>
            <a:r>
              <a:rPr lang="ru-RU" sz="1200" b="1" dirty="0">
                <a:solidFill>
                  <a:schemeClr val="tx1"/>
                </a:solidFill>
              </a:rPr>
              <a:t>в </a:t>
            </a:r>
            <a:r>
              <a:rPr lang="ru-RU" sz="1200" b="1" u="sng" dirty="0">
                <a:solidFill>
                  <a:schemeClr val="tx1"/>
                </a:solidFill>
              </a:rPr>
              <a:t>МО-2 Москвы в рамках программы маршрутизации</a:t>
            </a:r>
            <a:endParaRPr lang="ru-RU" sz="1200" u="sng" dirty="0">
              <a:solidFill>
                <a:schemeClr val="tx1"/>
              </a:solidFill>
            </a:endParaRPr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351DA8BC-4B62-4F64-9B9A-EE88C28C0D28}"/>
              </a:ext>
            </a:extLst>
          </p:cNvPr>
          <p:cNvSpPr/>
          <p:nvPr/>
        </p:nvSpPr>
        <p:spPr>
          <a:xfrm>
            <a:off x="6822159" y="3373935"/>
            <a:ext cx="532660" cy="2840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8C510FD0-77F7-411C-9E6A-78B90137FCEB}"/>
              </a:ext>
            </a:extLst>
          </p:cNvPr>
          <p:cNvSpPr/>
          <p:nvPr/>
        </p:nvSpPr>
        <p:spPr>
          <a:xfrm>
            <a:off x="7513208" y="3200821"/>
            <a:ext cx="1828800" cy="65537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МО-2 Москвы из программы маршрутизации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5EB963AA-1AC0-442A-BBC0-963D2B40991D}"/>
              </a:ext>
            </a:extLst>
          </p:cNvPr>
          <p:cNvSpPr/>
          <p:nvPr/>
        </p:nvSpPr>
        <p:spPr>
          <a:xfrm>
            <a:off x="1362392" y="4357687"/>
            <a:ext cx="2050743" cy="8556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</a:rPr>
              <a:t>Гражданин </a:t>
            </a:r>
            <a:r>
              <a:rPr lang="ru-RU" sz="1100" b="1" dirty="0">
                <a:solidFill>
                  <a:schemeClr val="tx1"/>
                </a:solidFill>
              </a:rPr>
              <a:t>с учетным прикреплением к МО-1 Москвы </a:t>
            </a:r>
            <a:r>
              <a:rPr lang="ru-RU" sz="1100" dirty="0">
                <a:solidFill>
                  <a:schemeClr val="tx1"/>
                </a:solidFill>
              </a:rPr>
              <a:t>(выбрал по заявлению - статус в ФЕРЗЛ) </a:t>
            </a:r>
          </a:p>
        </p:txBody>
      </p:sp>
      <p:sp>
        <p:nvSpPr>
          <p:cNvPr id="28" name="Знак ''плюс'' 27">
            <a:extLst>
              <a:ext uri="{FF2B5EF4-FFF2-40B4-BE49-F238E27FC236}">
                <a16:creationId xmlns:a16="http://schemas.microsoft.com/office/drawing/2014/main" id="{9D30668C-BCCD-4D33-A4C1-58B1ADD29EF4}"/>
              </a:ext>
            </a:extLst>
          </p:cNvPr>
          <p:cNvSpPr/>
          <p:nvPr/>
        </p:nvSpPr>
        <p:spPr>
          <a:xfrm>
            <a:off x="3661709" y="4599102"/>
            <a:ext cx="426128" cy="37286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035F4A05-4CFE-43B4-AB84-C245C9C6AE3E}"/>
              </a:ext>
            </a:extLst>
          </p:cNvPr>
          <p:cNvSpPr/>
          <p:nvPr/>
        </p:nvSpPr>
        <p:spPr>
          <a:xfrm>
            <a:off x="4407945" y="4364161"/>
            <a:ext cx="2050743" cy="10323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Направление из М-1 Москвы, к которой прикреплен </a:t>
            </a:r>
            <a:r>
              <a:rPr lang="ru-RU" sz="1100" dirty="0">
                <a:solidFill>
                  <a:schemeClr val="tx1"/>
                </a:solidFill>
              </a:rPr>
              <a:t>(выбрал по заявлению – статус в ФЕРЗЛ), </a:t>
            </a:r>
            <a:r>
              <a:rPr lang="ru-RU" sz="1100" b="1" dirty="0">
                <a:solidFill>
                  <a:schemeClr val="tx1"/>
                </a:solidFill>
              </a:rPr>
              <a:t>в </a:t>
            </a:r>
            <a:r>
              <a:rPr lang="ru-RU" sz="1100" b="1" u="sng" dirty="0">
                <a:solidFill>
                  <a:schemeClr val="tx1"/>
                </a:solidFill>
              </a:rPr>
              <a:t>МО Московской области</a:t>
            </a:r>
            <a:endParaRPr lang="ru-RU" sz="1100" u="sng" dirty="0">
              <a:solidFill>
                <a:schemeClr val="tx1"/>
              </a:solidFill>
            </a:endParaRPr>
          </a:p>
        </p:txBody>
      </p:sp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id="{36B6D374-D993-497A-B99F-8EFE68D14ECD}"/>
              </a:ext>
            </a:extLst>
          </p:cNvPr>
          <p:cNvSpPr/>
          <p:nvPr/>
        </p:nvSpPr>
        <p:spPr>
          <a:xfrm>
            <a:off x="6848794" y="4596233"/>
            <a:ext cx="532660" cy="2840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8CEEFBF5-BB20-4435-82D6-513C429C8987}"/>
              </a:ext>
            </a:extLst>
          </p:cNvPr>
          <p:cNvSpPr/>
          <p:nvPr/>
        </p:nvSpPr>
        <p:spPr>
          <a:xfrm>
            <a:off x="7493659" y="4451001"/>
            <a:ext cx="1828800" cy="5209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МО Московской области</a:t>
            </a:r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2570B35B-AF20-48C3-AA6F-7EE251E609C3}"/>
              </a:ext>
            </a:extLst>
          </p:cNvPr>
          <p:cNvSpPr/>
          <p:nvPr/>
        </p:nvSpPr>
        <p:spPr>
          <a:xfrm>
            <a:off x="603263" y="3357700"/>
            <a:ext cx="399497" cy="36933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1.</a:t>
            </a:r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F3CCAE37-1604-434C-8030-CEF860BE70C9}"/>
              </a:ext>
            </a:extLst>
          </p:cNvPr>
          <p:cNvSpPr/>
          <p:nvPr/>
        </p:nvSpPr>
        <p:spPr>
          <a:xfrm>
            <a:off x="634423" y="4507454"/>
            <a:ext cx="399497" cy="3728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2.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FFC53666-7F2A-4598-BCF6-EEC2C89215FD}"/>
              </a:ext>
            </a:extLst>
          </p:cNvPr>
          <p:cNvSpPr/>
          <p:nvPr/>
        </p:nvSpPr>
        <p:spPr>
          <a:xfrm>
            <a:off x="10102670" y="3135138"/>
            <a:ext cx="1589103" cy="8151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СОБЛЮДЕНИЕ ЗАКОНОДАТЕЛЬСТВА</a:t>
            </a:r>
          </a:p>
        </p:txBody>
      </p:sp>
      <p:sp>
        <p:nvSpPr>
          <p:cNvPr id="35" name="Равно 34">
            <a:extLst>
              <a:ext uri="{FF2B5EF4-FFF2-40B4-BE49-F238E27FC236}">
                <a16:creationId xmlns:a16="http://schemas.microsoft.com/office/drawing/2014/main" id="{FEBE1ACB-45BF-46B7-B2A7-BEE9EDE02BCC}"/>
              </a:ext>
            </a:extLst>
          </p:cNvPr>
          <p:cNvSpPr/>
          <p:nvPr/>
        </p:nvSpPr>
        <p:spPr>
          <a:xfrm>
            <a:off x="9500397" y="3386467"/>
            <a:ext cx="443884" cy="28408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Равно 35">
            <a:extLst>
              <a:ext uri="{FF2B5EF4-FFF2-40B4-BE49-F238E27FC236}">
                <a16:creationId xmlns:a16="http://schemas.microsoft.com/office/drawing/2014/main" id="{726C243C-C01D-4011-9AF4-FE3A0A1993C4}"/>
              </a:ext>
            </a:extLst>
          </p:cNvPr>
          <p:cNvSpPr/>
          <p:nvPr/>
        </p:nvSpPr>
        <p:spPr>
          <a:xfrm>
            <a:off x="9500397" y="4551843"/>
            <a:ext cx="443884" cy="28408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id="{7DDCF1D1-A8C0-4DBC-B14C-D87BC04139A6}"/>
              </a:ext>
            </a:extLst>
          </p:cNvPr>
          <p:cNvSpPr/>
          <p:nvPr/>
        </p:nvSpPr>
        <p:spPr>
          <a:xfrm>
            <a:off x="10102670" y="4357686"/>
            <a:ext cx="1589103" cy="7502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НЕСОБЛЮДЕНИЕ ЗАКОНОДАТЕЛЬСТВА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C24650-7FC2-44B1-BB67-489E3DD1D6E8}"/>
              </a:ext>
            </a:extLst>
          </p:cNvPr>
          <p:cNvSpPr txBox="1"/>
          <p:nvPr/>
        </p:nvSpPr>
        <p:spPr>
          <a:xfrm>
            <a:off x="368624" y="314562"/>
            <a:ext cx="1161078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Приказ № 406н Варианты направления пациента</a:t>
            </a:r>
          </a:p>
        </p:txBody>
      </p:sp>
    </p:spTree>
    <p:extLst>
      <p:ext uri="{BB962C8B-B14F-4D97-AF65-F5344CB8AC3E}">
        <p14:creationId xmlns:p14="http://schemas.microsoft.com/office/powerpoint/2010/main" val="19246415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7D63BF50-70C1-440B-8B54-616B3C8831B1}"/>
              </a:ext>
            </a:extLst>
          </p:cNvPr>
          <p:cNvSpPr txBox="1">
            <a:spLocks/>
          </p:cNvSpPr>
          <p:nvPr/>
        </p:nvSpPr>
        <p:spPr>
          <a:xfrm>
            <a:off x="1616364" y="1172874"/>
            <a:ext cx="9144000" cy="1099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467C16B5-E93B-49A3-B4F6-B3D0AE25E754}"/>
              </a:ext>
            </a:extLst>
          </p:cNvPr>
          <p:cNvSpPr/>
          <p:nvPr/>
        </p:nvSpPr>
        <p:spPr>
          <a:xfrm>
            <a:off x="1119408" y="1356852"/>
            <a:ext cx="2677642" cy="3057841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Гражданин вправе выбирать МО для прикрепления </a:t>
            </a:r>
            <a:r>
              <a:rPr lang="ru-RU" sz="2000" b="1" u="sng" dirty="0"/>
              <a:t>при смене места жительства, многократно</a:t>
            </a:r>
          </a:p>
          <a:p>
            <a:pPr algn="ctr"/>
            <a:r>
              <a:rPr lang="ru-RU" sz="2000" dirty="0"/>
              <a:t>(вкл. временный переезд)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B88745EE-AEE3-498A-9AB1-6E12D293942D}"/>
              </a:ext>
            </a:extLst>
          </p:cNvPr>
          <p:cNvSpPr/>
          <p:nvPr/>
        </p:nvSpPr>
        <p:spPr>
          <a:xfrm>
            <a:off x="4297670" y="1356852"/>
            <a:ext cx="2677642" cy="3057841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Подача заявления через Госуслуги дает возможность Гражданину выбрать территорию и МО прикрепления </a:t>
            </a:r>
            <a:r>
              <a:rPr lang="ru-RU" sz="2000" b="1" u="sng" dirty="0"/>
              <a:t>по указанному месту жительства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638F34C1-E87B-4F66-BAD3-87589F8E229C}"/>
              </a:ext>
            </a:extLst>
          </p:cNvPr>
          <p:cNvSpPr txBox="1">
            <a:spLocks/>
          </p:cNvSpPr>
          <p:nvPr/>
        </p:nvSpPr>
        <p:spPr>
          <a:xfrm>
            <a:off x="728074" y="4932218"/>
            <a:ext cx="6449961" cy="1505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i="1" dirty="0">
                <a:solidFill>
                  <a:srgbClr val="0070C0"/>
                </a:solidFill>
              </a:rPr>
              <a:t>Таким образом, Гражданин, являясь ЗЛ, например, г. Москвы имеет законное право выбирать (и прикрепляться к терапевту) </a:t>
            </a:r>
            <a:r>
              <a:rPr lang="ru-RU" sz="1400" b="1" i="1" u="sng" dirty="0">
                <a:solidFill>
                  <a:srgbClr val="0070C0"/>
                </a:solidFill>
              </a:rPr>
              <a:t>многократно и на любой территории РФ, не меняя при этом территорию страхования</a:t>
            </a:r>
            <a:r>
              <a:rPr lang="ru-RU" sz="1400" i="1" dirty="0">
                <a:solidFill>
                  <a:srgbClr val="0070C0"/>
                </a:solidFill>
              </a:rPr>
              <a:t>.</a:t>
            </a:r>
          </a:p>
          <a:p>
            <a:pPr algn="l"/>
            <a:r>
              <a:rPr lang="ru-RU" sz="1400" i="1" dirty="0">
                <a:solidFill>
                  <a:srgbClr val="0070C0"/>
                </a:solidFill>
              </a:rPr>
              <a:t>Портал «Госуслуги» позволяет это сделать.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E507D49-0C88-481A-A486-D46848D3B711}"/>
              </a:ext>
            </a:extLst>
          </p:cNvPr>
          <p:cNvSpPr/>
          <p:nvPr/>
        </p:nvSpPr>
        <p:spPr>
          <a:xfrm>
            <a:off x="7380758" y="1356852"/>
            <a:ext cx="2677642" cy="3057841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В ФЕРЗЛ появляется запись об </a:t>
            </a:r>
            <a:r>
              <a:rPr lang="ru-RU" sz="2000" b="1" u="sng" dirty="0"/>
              <a:t>«Учетном» прикреплении - ДПУ</a:t>
            </a:r>
            <a:r>
              <a:rPr lang="ru-RU" sz="2000" dirty="0"/>
              <a:t>, с указанием даты начала такого прикрепления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684AFD10-49B0-4188-874C-6CA6266E1FC0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3797050" y="2885773"/>
            <a:ext cx="50062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30451A54-42E1-46AA-873E-94EB18D016E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6975312" y="2885773"/>
            <a:ext cx="40544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F116A81-0ED6-4169-92E5-9D113155BB92}"/>
              </a:ext>
            </a:extLst>
          </p:cNvPr>
          <p:cNvSpPr txBox="1"/>
          <p:nvPr/>
        </p:nvSpPr>
        <p:spPr>
          <a:xfrm>
            <a:off x="290609" y="263858"/>
            <a:ext cx="1161078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Приказ № 1342н Устанавливает порядок выбора гражданином медицинской организации </a:t>
            </a:r>
          </a:p>
          <a:p>
            <a:pPr algn="ctr"/>
            <a:r>
              <a:rPr lang="ru-RU" b="1" dirty="0"/>
              <a:t>и прикрепления  к медицинской организации </a:t>
            </a:r>
          </a:p>
        </p:txBody>
      </p:sp>
    </p:spTree>
    <p:extLst>
      <p:ext uri="{BB962C8B-B14F-4D97-AF65-F5344CB8AC3E}">
        <p14:creationId xmlns:p14="http://schemas.microsoft.com/office/powerpoint/2010/main" val="3396190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9746A6-FBEB-4DC0-9709-5DE18757EBE7}"/>
              </a:ext>
            </a:extLst>
          </p:cNvPr>
          <p:cNvSpPr txBox="1">
            <a:spLocks/>
          </p:cNvSpPr>
          <p:nvPr/>
        </p:nvSpPr>
        <p:spPr>
          <a:xfrm>
            <a:off x="290873" y="500480"/>
            <a:ext cx="9731827" cy="12409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000" b="1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F6D89422-E805-4754-9FA8-7B8DC7C8C3B4}"/>
              </a:ext>
            </a:extLst>
          </p:cNvPr>
          <p:cNvSpPr/>
          <p:nvPr/>
        </p:nvSpPr>
        <p:spPr>
          <a:xfrm>
            <a:off x="1026369" y="3825550"/>
            <a:ext cx="2444619" cy="170750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u="sng" dirty="0">
                <a:solidFill>
                  <a:schemeClr val="tx1"/>
                </a:solidFill>
              </a:rPr>
              <a:t>Наличие:</a:t>
            </a:r>
          </a:p>
          <a:p>
            <a:r>
              <a:rPr lang="ru-RU" sz="1200" dirty="0">
                <a:solidFill>
                  <a:schemeClr val="tx1"/>
                </a:solidFill>
              </a:rPr>
              <a:t>1. Прикрепление к МО-1, оказывающей первичную МСП, выбранной по заявлению.</a:t>
            </a:r>
          </a:p>
          <a:p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2. Статус прикрепления в ФЕРЗЛ к МО-1, выбранной по заявлению (п.1)</a:t>
            </a: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B1F41CB0-06FB-418C-BDF7-88688468CA3E}"/>
              </a:ext>
            </a:extLst>
          </p:cNvPr>
          <p:cNvSpPr/>
          <p:nvPr/>
        </p:nvSpPr>
        <p:spPr>
          <a:xfrm>
            <a:off x="4152122" y="2559174"/>
            <a:ext cx="2444621" cy="6878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/>
                </a:solidFill>
              </a:rPr>
              <a:t>Направление на оказание плановой МП</a:t>
            </a:r>
          </a:p>
        </p:txBody>
      </p: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431B22B8-8A0C-4C6F-BE7A-AE309F9E7533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2248679" y="3284375"/>
            <a:ext cx="0" cy="541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D02BF34E-F0CF-4AAC-B915-D925208B0C76}"/>
              </a:ext>
            </a:extLst>
          </p:cNvPr>
          <p:cNvSpPr/>
          <p:nvPr/>
        </p:nvSpPr>
        <p:spPr>
          <a:xfrm>
            <a:off x="4152122" y="3825550"/>
            <a:ext cx="2444619" cy="17075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u="sng" dirty="0">
                <a:solidFill>
                  <a:schemeClr val="tx1"/>
                </a:solidFill>
              </a:rPr>
              <a:t>Направление выдано:</a:t>
            </a:r>
          </a:p>
          <a:p>
            <a:endParaRPr lang="ru-RU" sz="12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ru-RU" sz="1200" dirty="0">
                <a:solidFill>
                  <a:schemeClr val="tx1"/>
                </a:solidFill>
              </a:rPr>
              <a:t>Из МО-1, выбранной ЗЛ по заявлению.</a:t>
            </a:r>
          </a:p>
          <a:p>
            <a:pPr marL="342900" indent="-342900">
              <a:buAutoNum type="arabicPeriod"/>
            </a:pPr>
            <a:endParaRPr lang="ru-RU" sz="12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ru-RU" sz="1200" dirty="0">
                <a:solidFill>
                  <a:schemeClr val="tx1"/>
                </a:solidFill>
              </a:rPr>
              <a:t>В МО-2, работающую в той же ТП, что и МО-1</a:t>
            </a:r>
          </a:p>
        </p:txBody>
      </p: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79947981-7399-4379-91C5-9C478CB633EE}"/>
              </a:ext>
            </a:extLst>
          </p:cNvPr>
          <p:cNvCxnSpPr>
            <a:cxnSpLocks/>
            <a:stCxn id="30" idx="2"/>
            <a:endCxn id="33" idx="0"/>
          </p:cNvCxnSpPr>
          <p:nvPr/>
        </p:nvCxnSpPr>
        <p:spPr>
          <a:xfrm flipH="1">
            <a:off x="5374432" y="3247054"/>
            <a:ext cx="1" cy="578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id="{51D01454-6981-404A-99FC-F1A5376D08D9}"/>
              </a:ext>
            </a:extLst>
          </p:cNvPr>
          <p:cNvSpPr/>
          <p:nvPr/>
        </p:nvSpPr>
        <p:spPr>
          <a:xfrm>
            <a:off x="7277875" y="2559173"/>
            <a:ext cx="3023118" cy="6878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</a:rPr>
              <a:t>Случай оказанной плановой МП, подлежащий проверке</a:t>
            </a: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id="{EB4531E7-C69A-49F3-A404-4FBBCDD36F6C}"/>
              </a:ext>
            </a:extLst>
          </p:cNvPr>
          <p:cNvSpPr/>
          <p:nvPr/>
        </p:nvSpPr>
        <p:spPr>
          <a:xfrm>
            <a:off x="1026369" y="2559173"/>
            <a:ext cx="2444618" cy="6878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/>
                </a:solidFill>
              </a:rPr>
              <a:t>Гражданин – застрахованное лицо (ЗЛ</a:t>
            </a:r>
            <a:r>
              <a:rPr lang="ru-RU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id="{52C05AA7-BA15-46B3-98B9-3AE8243271DB}"/>
              </a:ext>
            </a:extLst>
          </p:cNvPr>
          <p:cNvSpPr/>
          <p:nvPr/>
        </p:nvSpPr>
        <p:spPr>
          <a:xfrm>
            <a:off x="7169535" y="3638939"/>
            <a:ext cx="3131458" cy="18941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u="sng" dirty="0">
                <a:solidFill>
                  <a:schemeClr val="tx1"/>
                </a:solidFill>
              </a:rPr>
              <a:t>Информация из проверяемого случая:</a:t>
            </a:r>
          </a:p>
          <a:p>
            <a:endParaRPr lang="ru-RU" sz="1200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</a:pPr>
            <a:r>
              <a:rPr lang="ru-RU" sz="1200" dirty="0">
                <a:solidFill>
                  <a:schemeClr val="tx1"/>
                </a:solidFill>
              </a:rPr>
              <a:t>Направление из МО-1 (выбранной по заявлению ЗЛ).</a:t>
            </a:r>
          </a:p>
          <a:p>
            <a:pPr marL="228600" indent="-228600">
              <a:buAutoNum type="arabicPeriod"/>
            </a:pPr>
            <a:r>
              <a:rPr lang="ru-RU" sz="1200" dirty="0">
                <a:solidFill>
                  <a:schemeClr val="tx1"/>
                </a:solidFill>
              </a:rPr>
              <a:t>Направление в МО-2 (из той же ТП, что и МО-1).</a:t>
            </a:r>
          </a:p>
          <a:p>
            <a:pPr marL="228600" indent="-228600">
              <a:buAutoNum type="arabicPeriod"/>
            </a:pPr>
            <a:r>
              <a:rPr lang="ru-RU" sz="1200" dirty="0">
                <a:solidFill>
                  <a:schemeClr val="tx1"/>
                </a:solidFill>
              </a:rPr>
              <a:t>Случай МП из реестра МО-2.</a:t>
            </a:r>
          </a:p>
          <a:p>
            <a:pPr marL="228600" indent="-228600">
              <a:buAutoNum type="arabicPeriod"/>
            </a:pPr>
            <a:r>
              <a:rPr lang="ru-RU" sz="1200" dirty="0">
                <a:solidFill>
                  <a:schemeClr val="tx1"/>
                </a:solidFill>
              </a:rPr>
              <a:t>В ФЕРЗЛ у ЗЛ статус прикрепления к МО-1.</a:t>
            </a:r>
          </a:p>
        </p:txBody>
      </p:sp>
      <p:sp>
        <p:nvSpPr>
          <p:cNvPr id="58" name="Знак ''плюс'' 57">
            <a:extLst>
              <a:ext uri="{FF2B5EF4-FFF2-40B4-BE49-F238E27FC236}">
                <a16:creationId xmlns:a16="http://schemas.microsoft.com/office/drawing/2014/main" id="{3EB0B981-A9C6-4FED-BCC4-4CDD7AA5B735}"/>
              </a:ext>
            </a:extLst>
          </p:cNvPr>
          <p:cNvSpPr/>
          <p:nvPr/>
        </p:nvSpPr>
        <p:spPr>
          <a:xfrm>
            <a:off x="3554962" y="2705878"/>
            <a:ext cx="513185" cy="410546"/>
          </a:xfrm>
          <a:prstGeom prst="mathPlu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: вправо 59">
            <a:extLst>
              <a:ext uri="{FF2B5EF4-FFF2-40B4-BE49-F238E27FC236}">
                <a16:creationId xmlns:a16="http://schemas.microsoft.com/office/drawing/2014/main" id="{9DEAFACC-D023-4B90-927F-3C3B53779E48}"/>
              </a:ext>
            </a:extLst>
          </p:cNvPr>
          <p:cNvSpPr/>
          <p:nvPr/>
        </p:nvSpPr>
        <p:spPr>
          <a:xfrm>
            <a:off x="6705083" y="2705878"/>
            <a:ext cx="464452" cy="32657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: скругленные углы 61">
            <a:extLst>
              <a:ext uri="{FF2B5EF4-FFF2-40B4-BE49-F238E27FC236}">
                <a16:creationId xmlns:a16="http://schemas.microsoft.com/office/drawing/2014/main" id="{46F8A053-3BDB-4EBE-A47A-F4729D2FA838}"/>
              </a:ext>
            </a:extLst>
          </p:cNvPr>
          <p:cNvSpPr/>
          <p:nvPr/>
        </p:nvSpPr>
        <p:spPr>
          <a:xfrm>
            <a:off x="569166" y="5840962"/>
            <a:ext cx="9731827" cy="5971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Соблюдение вышеуказанных условий             исполнение Приказа 406н </a:t>
            </a:r>
          </a:p>
        </p:txBody>
      </p:sp>
      <p:sp>
        <p:nvSpPr>
          <p:cNvPr id="63" name="Равно 62">
            <a:extLst>
              <a:ext uri="{FF2B5EF4-FFF2-40B4-BE49-F238E27FC236}">
                <a16:creationId xmlns:a16="http://schemas.microsoft.com/office/drawing/2014/main" id="{FA4001F2-EFBB-4403-AF34-6559BE385972}"/>
              </a:ext>
            </a:extLst>
          </p:cNvPr>
          <p:cNvSpPr/>
          <p:nvPr/>
        </p:nvSpPr>
        <p:spPr>
          <a:xfrm>
            <a:off x="5725404" y="6055567"/>
            <a:ext cx="503854" cy="168559"/>
          </a:xfrm>
          <a:prstGeom prst="mathEqua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id="{037DB6A3-548C-4BF3-8898-E24B7A2C976C}"/>
              </a:ext>
            </a:extLst>
          </p:cNvPr>
          <p:cNvCxnSpPr>
            <a:cxnSpLocks/>
            <a:stCxn id="55" idx="2"/>
            <a:endCxn id="57" idx="0"/>
          </p:cNvCxnSpPr>
          <p:nvPr/>
        </p:nvCxnSpPr>
        <p:spPr>
          <a:xfrm flipH="1">
            <a:off x="8735264" y="3247053"/>
            <a:ext cx="54170" cy="391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8C21AA3-634F-482E-A0AA-15910C04E391}"/>
              </a:ext>
            </a:extLst>
          </p:cNvPr>
          <p:cNvSpPr txBox="1"/>
          <p:nvPr/>
        </p:nvSpPr>
        <p:spPr>
          <a:xfrm>
            <a:off x="0" y="258139"/>
            <a:ext cx="11610782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ТФОМС МО 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 уровне анализа реестров счетов осуществляет в том числе контроль исполнения 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Приказа 406н: порядок выбора медицинской организации в рамках ТП 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(по месту страхования)</a:t>
            </a:r>
          </a:p>
        </p:txBody>
      </p:sp>
    </p:spTree>
    <p:extLst>
      <p:ext uri="{BB962C8B-B14F-4D97-AF65-F5344CB8AC3E}">
        <p14:creationId xmlns:p14="http://schemas.microsoft.com/office/powerpoint/2010/main" val="1024078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7B87B2A-8AA7-413F-AD88-8CF05BC67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1026" name="Picture 2" descr="https://e7.pngegg.com/pngimages/227/83/png-clipart-hospital-hospital-computer-icons-medicine-clinic-clinic-miscellaneous-blue.png">
            <a:extLst>
              <a:ext uri="{FF2B5EF4-FFF2-40B4-BE49-F238E27FC236}">
                <a16:creationId xmlns:a16="http://schemas.microsoft.com/office/drawing/2014/main" id="{3145DBA6-F8B2-4AC3-91F5-871B7B881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208" y="3170774"/>
            <a:ext cx="992776" cy="99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DAA9761-4B60-46B6-83AA-F7BE6BB57571}"/>
              </a:ext>
            </a:extLst>
          </p:cNvPr>
          <p:cNvSpPr/>
          <p:nvPr/>
        </p:nvSpPr>
        <p:spPr>
          <a:xfrm>
            <a:off x="4354216" y="2993999"/>
            <a:ext cx="2274341" cy="12926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ТФОМС</a:t>
            </a:r>
          </a:p>
          <a:p>
            <a:pPr algn="ctr"/>
            <a:r>
              <a: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оказания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D8EDDA5-6F60-436B-8A49-5D8F34DF29CA}"/>
              </a:ext>
            </a:extLst>
          </p:cNvPr>
          <p:cNvSpPr/>
          <p:nvPr/>
        </p:nvSpPr>
        <p:spPr>
          <a:xfrm>
            <a:off x="7616109" y="2809333"/>
            <a:ext cx="2431435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ТФОМС</a:t>
            </a:r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страхования</a:t>
            </a:r>
            <a:endParaRPr lang="ru-RU" sz="2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8" name="Стрелка: изогнутая вниз 7">
            <a:extLst>
              <a:ext uri="{FF2B5EF4-FFF2-40B4-BE49-F238E27FC236}">
                <a16:creationId xmlns:a16="http://schemas.microsoft.com/office/drawing/2014/main" id="{BCFB9CFD-A54B-46FB-9622-8A14EE8F34EE}"/>
              </a:ext>
            </a:extLst>
          </p:cNvPr>
          <p:cNvSpPr/>
          <p:nvPr/>
        </p:nvSpPr>
        <p:spPr>
          <a:xfrm>
            <a:off x="2594289" y="2407851"/>
            <a:ext cx="2873828" cy="44023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C8CBF0A-4066-467D-948E-B4B38DAA746B}"/>
              </a:ext>
            </a:extLst>
          </p:cNvPr>
          <p:cNvSpPr/>
          <p:nvPr/>
        </p:nvSpPr>
        <p:spPr>
          <a:xfrm>
            <a:off x="2309470" y="1287601"/>
            <a:ext cx="32196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5 рабочих дней после отчетного месяца счет и реестр счета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00CDAE-F292-43CF-9583-A877EBDF2C83}"/>
              </a:ext>
            </a:extLst>
          </p:cNvPr>
          <p:cNvSpPr/>
          <p:nvPr/>
        </p:nvSpPr>
        <p:spPr>
          <a:xfrm>
            <a:off x="2421400" y="2681550"/>
            <a:ext cx="3219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п.168 Правил ОМС</a:t>
            </a:r>
            <a:endParaRPr lang="ru-RU" dirty="0"/>
          </a:p>
        </p:txBody>
      </p:sp>
      <p:sp>
        <p:nvSpPr>
          <p:cNvPr id="12" name="Стрелка: изогнутая вниз 11">
            <a:extLst>
              <a:ext uri="{FF2B5EF4-FFF2-40B4-BE49-F238E27FC236}">
                <a16:creationId xmlns:a16="http://schemas.microsoft.com/office/drawing/2014/main" id="{C4AD427A-E6A8-4407-B388-64D7E2325268}"/>
              </a:ext>
            </a:extLst>
          </p:cNvPr>
          <p:cNvSpPr/>
          <p:nvPr/>
        </p:nvSpPr>
        <p:spPr>
          <a:xfrm>
            <a:off x="6359126" y="2524994"/>
            <a:ext cx="2873828" cy="39763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B32501D-4E68-40C0-8085-E87C6553B5A9}"/>
              </a:ext>
            </a:extLst>
          </p:cNvPr>
          <p:cNvSpPr/>
          <p:nvPr/>
        </p:nvSpPr>
        <p:spPr>
          <a:xfrm>
            <a:off x="5701965" y="1831347"/>
            <a:ext cx="40614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10 рабочих дней МЭК –</a:t>
            </a:r>
          </a:p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направляется счет и реестр счета </a:t>
            </a:r>
          </a:p>
          <a:p>
            <a:pPr algn="ctr"/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7B4D94-1ACD-42FB-8CC6-3C713C00BB63}"/>
              </a:ext>
            </a:extLst>
          </p:cNvPr>
          <p:cNvSpPr/>
          <p:nvPr/>
        </p:nvSpPr>
        <p:spPr>
          <a:xfrm>
            <a:off x="6013348" y="2672832"/>
            <a:ext cx="3219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п.169 Правил ОМС</a:t>
            </a:r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37F872-EB2E-4CA4-BD8C-CBFE70E1679E}"/>
              </a:ext>
            </a:extLst>
          </p:cNvPr>
          <p:cNvSpPr/>
          <p:nvPr/>
        </p:nvSpPr>
        <p:spPr>
          <a:xfrm>
            <a:off x="2421400" y="5164538"/>
            <a:ext cx="3219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Оплата - 25 дней*</a:t>
            </a:r>
          </a:p>
        </p:txBody>
      </p:sp>
      <p:sp>
        <p:nvSpPr>
          <p:cNvPr id="16" name="Стрелка: изогнутая вниз 15">
            <a:extLst>
              <a:ext uri="{FF2B5EF4-FFF2-40B4-BE49-F238E27FC236}">
                <a16:creationId xmlns:a16="http://schemas.microsoft.com/office/drawing/2014/main" id="{B1E1A75E-1A07-4526-A6F0-43F05A6C9912}"/>
              </a:ext>
            </a:extLst>
          </p:cNvPr>
          <p:cNvSpPr/>
          <p:nvPr/>
        </p:nvSpPr>
        <p:spPr>
          <a:xfrm rot="10800000">
            <a:off x="2248511" y="4275944"/>
            <a:ext cx="3219606" cy="731520"/>
          </a:xfrm>
          <a:prstGeom prst="curved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E978C10-22D7-4B91-9BDF-67C6B64B3AE7}"/>
              </a:ext>
            </a:extLst>
          </p:cNvPr>
          <p:cNvSpPr/>
          <p:nvPr/>
        </p:nvSpPr>
        <p:spPr>
          <a:xfrm>
            <a:off x="6223440" y="5111785"/>
            <a:ext cx="3219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Оплата - 25 дней</a:t>
            </a:r>
          </a:p>
        </p:txBody>
      </p:sp>
      <p:sp>
        <p:nvSpPr>
          <p:cNvPr id="18" name="Стрелка: изогнутая вниз 17">
            <a:extLst>
              <a:ext uri="{FF2B5EF4-FFF2-40B4-BE49-F238E27FC236}">
                <a16:creationId xmlns:a16="http://schemas.microsoft.com/office/drawing/2014/main" id="{59682F70-4DA0-4B8E-852C-A01D96A4DC82}"/>
              </a:ext>
            </a:extLst>
          </p:cNvPr>
          <p:cNvSpPr/>
          <p:nvPr/>
        </p:nvSpPr>
        <p:spPr>
          <a:xfrm rot="10800000">
            <a:off x="6223440" y="4300051"/>
            <a:ext cx="3219606" cy="731520"/>
          </a:xfrm>
          <a:prstGeom prst="curved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55ABD70-583D-4B81-A243-DD20D28AE30C}"/>
              </a:ext>
            </a:extLst>
          </p:cNvPr>
          <p:cNvSpPr/>
          <p:nvPr/>
        </p:nvSpPr>
        <p:spPr>
          <a:xfrm>
            <a:off x="2788949" y="4315440"/>
            <a:ext cx="229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п. 164 Правил ОМС</a:t>
            </a:r>
            <a:endParaRPr lang="ru-RU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9AE975F5-4DDF-429A-A60D-B59A3997AAD9}"/>
              </a:ext>
            </a:extLst>
          </p:cNvPr>
          <p:cNvSpPr/>
          <p:nvPr/>
        </p:nvSpPr>
        <p:spPr>
          <a:xfrm>
            <a:off x="6609870" y="4342334"/>
            <a:ext cx="2297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п. 164 Правил ОМС</a:t>
            </a: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6E44D1A-0348-487F-BAAA-C4C70ED6A96C}"/>
              </a:ext>
            </a:extLst>
          </p:cNvPr>
          <p:cNvSpPr/>
          <p:nvPr/>
        </p:nvSpPr>
        <p:spPr>
          <a:xfrm>
            <a:off x="2237715" y="5763283"/>
            <a:ext cx="692850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Оплата осуществляется из нормированного страхового запаса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33B2AA2-3DBF-4005-9ADD-B65DA9E45623}"/>
              </a:ext>
            </a:extLst>
          </p:cNvPr>
          <p:cNvSpPr/>
          <p:nvPr/>
        </p:nvSpPr>
        <p:spPr>
          <a:xfrm>
            <a:off x="2872984" y="6266503"/>
            <a:ext cx="548419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>
                <a:latin typeface="Book Antiqua" panose="02040602050305030304" pitchFamily="18" charset="0"/>
                <a:cs typeface="Times New Roman" panose="02020603050405020304" pitchFamily="18" charset="0"/>
              </a:rPr>
              <a:t>* Риск кредиторской задолженности ТФОМС ТО</a:t>
            </a:r>
            <a:endParaRPr lang="ru-RU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4E543A4-21F8-423A-8B04-09FE287A64DD}"/>
              </a:ext>
            </a:extLst>
          </p:cNvPr>
          <p:cNvSpPr/>
          <p:nvPr/>
        </p:nvSpPr>
        <p:spPr>
          <a:xfrm>
            <a:off x="568326" y="112083"/>
            <a:ext cx="11055347" cy="88769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Порядок взаимодействия при оплате медицинской помощи, оказанной иногородним гражданам</a:t>
            </a:r>
            <a:endParaRPr lang="ru-RU" alt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314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50749EA-7947-4D03-83F1-3C0F0C4B468F}"/>
              </a:ext>
            </a:extLst>
          </p:cNvPr>
          <p:cNvSpPr/>
          <p:nvPr/>
        </p:nvSpPr>
        <p:spPr>
          <a:xfrm>
            <a:off x="738542" y="991611"/>
            <a:ext cx="76314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ФЕРЗЛ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19F9889-A776-456D-BF5C-66D3A4754840}"/>
              </a:ext>
            </a:extLst>
          </p:cNvPr>
          <p:cNvSpPr/>
          <p:nvPr/>
        </p:nvSpPr>
        <p:spPr>
          <a:xfrm>
            <a:off x="785319" y="1330166"/>
            <a:ext cx="67394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«Федеральный единый реестр застрахованных лиц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sz="20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17FE08A-90FC-40D2-9727-4BCE5C14FE8C}"/>
              </a:ext>
            </a:extLst>
          </p:cNvPr>
          <p:cNvSpPr/>
          <p:nvPr/>
        </p:nvSpPr>
        <p:spPr>
          <a:xfrm>
            <a:off x="2164880" y="2130384"/>
            <a:ext cx="73029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 введением в эксплуатацию ФЕРЗЛ 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решена проблема получения персональных данных по ЗЛ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других территорий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 - ФИО, Дата рождения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569EE74-CD9B-4B7B-980B-950A19ADD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389" y="2130384"/>
            <a:ext cx="308567" cy="36933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E14CBEB-B270-4029-8343-719CA12D4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388" y="4821593"/>
            <a:ext cx="308567" cy="369333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75BEB98-05DD-4E2A-B433-890535A5982A}"/>
              </a:ext>
            </a:extLst>
          </p:cNvPr>
          <p:cNvSpPr/>
          <p:nvPr/>
        </p:nvSpPr>
        <p:spPr>
          <a:xfrm>
            <a:off x="2919766" y="3407655"/>
            <a:ext cx="76314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Важный момент, учитывая, что подсистема МТР ГИС ОМС осуществляет проверку на этапе выставления счета, и если персональные данные не соответствуют ФЕРЗЛ, то счет невозможно выставить в адрес другого ТФОМС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42BDD01-92B1-4631-883D-DD2606B8229A}"/>
              </a:ext>
            </a:extLst>
          </p:cNvPr>
          <p:cNvSpPr/>
          <p:nvPr/>
        </p:nvSpPr>
        <p:spPr>
          <a:xfrm>
            <a:off x="2164880" y="4821593"/>
            <a:ext cx="73029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Появилась возможность проверки прикрепления к медицинским организациям других субъектов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C508366-EDAD-44D2-9D22-DFEE4C70BBFB}"/>
              </a:ext>
            </a:extLst>
          </p:cNvPr>
          <p:cNvSpPr/>
          <p:nvPr/>
        </p:nvSpPr>
        <p:spPr>
          <a:xfrm>
            <a:off x="2919765" y="5467924"/>
            <a:ext cx="7631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Реализован Сервис для медицинских организаций на этапе приемки пациентов в режиме онлайн, что снижает количество нарушений, связанных с направлением на госпитализацию иногородних пациентов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3DBDEF5-04FE-4667-9927-1DB274297403}"/>
              </a:ext>
            </a:extLst>
          </p:cNvPr>
          <p:cNvSpPr/>
          <p:nvPr/>
        </p:nvSpPr>
        <p:spPr>
          <a:xfrm>
            <a:off x="676480" y="174245"/>
            <a:ext cx="11055347" cy="369333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Решения и инновации</a:t>
            </a:r>
          </a:p>
        </p:txBody>
      </p:sp>
      <p:sp>
        <p:nvSpPr>
          <p:cNvPr id="16" name="Номер слайда 1">
            <a:extLst>
              <a:ext uri="{FF2B5EF4-FFF2-40B4-BE49-F238E27FC236}">
                <a16:creationId xmlns:a16="http://schemas.microsoft.com/office/drawing/2014/main" id="{DAE2FA76-C67E-49F8-B554-C9FC9D0B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defTabSz="685800">
              <a:defRPr/>
            </a:pPr>
            <a:fld id="{725C68B6-61C2-468F-89AB-4B9F7531AA68}" type="slidenum">
              <a:rPr lang="ru-RU" sz="9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>
                <a:defRPr/>
              </a:pPr>
              <a:t>19</a:t>
            </a:fld>
            <a:endParaRPr lang="ru-RU" sz="9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5137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FAD4096-C851-4D42-A571-960D9D733462}"/>
              </a:ext>
            </a:extLst>
          </p:cNvPr>
          <p:cNvSpPr/>
          <p:nvPr/>
        </p:nvSpPr>
        <p:spPr>
          <a:xfrm>
            <a:off x="511133" y="1582340"/>
            <a:ext cx="114548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Объемы предоставления и финансового обеспечения медицинской помощи, установленные в соответствии с территориальной программой обязательного медицинского страхования, распределяются решением комиссии, указанной в части 9 настоящей статьи, между медицинскими организациями исходя из количества, пола и возраста застрахованных лиц, количества прикрепленных застрахованных лиц к медицинским организациям, оказывающим медицинскую помощь в амбулаторных условиях, потребности застрахованных лиц в медицинской помощи, а также нормативов финансовых затрат на единицу объема предоставления медицинской помощи, установленных территориальной программой обязательного медицинского страхования. 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solidFill>
                  <a:srgbClr val="000000"/>
                </a:solidFill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предоставления медицинской помощи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установленные территориальной программой обязательного медицинского страхования субъекта Российской Федерации, в котором застрахованным лицам выдан полис обязательного медицинского страхования, </a:t>
            </a:r>
            <a:r>
              <a:rPr lang="ru-RU" dirty="0">
                <a:solidFill>
                  <a:srgbClr val="000000"/>
                </a:solidFill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 в себя объемы предоставления медицинской помощи данным застрахованным лицам за пределами территории этого субъекта Российской Федерации.</a:t>
            </a:r>
            <a:endParaRPr lang="ru-RU" dirty="0">
              <a:highlight>
                <a:srgbClr val="C0C0C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22BBCC-11D8-42A0-9FE4-C002D1329527}"/>
              </a:ext>
            </a:extLst>
          </p:cNvPr>
          <p:cNvSpPr txBox="1"/>
          <p:nvPr/>
        </p:nvSpPr>
        <p:spPr>
          <a:xfrm>
            <a:off x="406607" y="104802"/>
            <a:ext cx="11559397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Book Antiqua" panose="02040602050305030304" pitchFamily="18" charset="0"/>
              </a:rPr>
              <a:t>Федеральный закон от 29.1</a:t>
            </a:r>
            <a:r>
              <a:rPr lang="en-US" sz="2000" b="1" dirty="0">
                <a:solidFill>
                  <a:schemeClr val="bg1"/>
                </a:solidFill>
                <a:latin typeface="Book Antiqua" panose="02040602050305030304" pitchFamily="18" charset="0"/>
              </a:rPr>
              <a:t>1</a:t>
            </a:r>
            <a:r>
              <a:rPr lang="ru-RU" sz="2000" b="1" dirty="0">
                <a:solidFill>
                  <a:schemeClr val="bg1"/>
                </a:solidFill>
                <a:latin typeface="Book Antiqua" panose="02040602050305030304" pitchFamily="18" charset="0"/>
              </a:rPr>
              <a:t>.2010 № 326-ФЗ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Book Antiqua" panose="02040602050305030304" pitchFamily="18" charset="0"/>
              </a:rPr>
              <a:t>«Об обязательном медицинском страховании в Российской Федерации»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Book Antiqua" panose="02040602050305030304" pitchFamily="18" charset="0"/>
              </a:rPr>
              <a:t>(п. 10 статья 36. Территориальная программа обязательного медицинского страхования)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276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0AC288-D931-4DFD-A600-6A3BCFC8F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594" y="717754"/>
            <a:ext cx="4086324" cy="556505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09B970-0B07-4817-A80E-0A5C50F36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646" y="575188"/>
            <a:ext cx="4261097" cy="5771535"/>
          </a:xfrm>
          <a:prstGeom prst="rect">
            <a:avLst/>
          </a:prstGeom>
        </p:spPr>
      </p:pic>
      <p:sp>
        <p:nvSpPr>
          <p:cNvPr id="6" name="Номер слайда 1">
            <a:extLst>
              <a:ext uri="{FF2B5EF4-FFF2-40B4-BE49-F238E27FC236}">
                <a16:creationId xmlns:a16="http://schemas.microsoft.com/office/drawing/2014/main" id="{217F961C-5613-4D92-854D-9D4FEB7D3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defTabSz="685800">
              <a:defRPr/>
            </a:pPr>
            <a:fld id="{725C68B6-61C2-468F-89AB-4B9F7531AA68}" type="slidenum">
              <a:rPr lang="ru-RU" sz="9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>
                <a:defRPr/>
              </a:pPr>
              <a:t>20</a:t>
            </a:fld>
            <a:endParaRPr lang="ru-RU" sz="9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5684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257B95-0BB7-4D41-8A50-B678395392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109" y="300326"/>
            <a:ext cx="11222182" cy="392401"/>
          </a:xfrm>
        </p:spPr>
        <p:txBody>
          <a:bodyPr>
            <a:normAutofit/>
          </a:bodyPr>
          <a:lstStyle/>
          <a:p>
            <a:r>
              <a:rPr lang="ru-RU" sz="2000" b="1" dirty="0"/>
              <a:t>Сервис «</a:t>
            </a:r>
            <a:r>
              <a:rPr lang="en-US" sz="2000" b="1" dirty="0"/>
              <a:t>cs.mofoms.ru</a:t>
            </a:r>
            <a:r>
              <a:rPr lang="ru-RU" sz="2000" b="1" dirty="0"/>
              <a:t>»</a:t>
            </a:r>
            <a:r>
              <a:rPr lang="en-US" sz="2000" b="1" dirty="0"/>
              <a:t>. </a:t>
            </a:r>
            <a:r>
              <a:rPr lang="ru-RU" sz="2000" b="1" dirty="0"/>
              <a:t>Определение территории страхования и прикрепления пациента</a:t>
            </a:r>
            <a:r>
              <a:rPr lang="en-US" sz="2000" b="1" dirty="0"/>
              <a:t> </a:t>
            </a:r>
            <a:r>
              <a:rPr lang="ru-RU" sz="2000" b="1" dirty="0"/>
              <a:t> 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3FAD32D4-6D92-4592-8577-F11F0FBED319}"/>
              </a:ext>
            </a:extLst>
          </p:cNvPr>
          <p:cNvSpPr txBox="1">
            <a:spLocks/>
          </p:cNvSpPr>
          <p:nvPr/>
        </p:nvSpPr>
        <p:spPr>
          <a:xfrm>
            <a:off x="905164" y="3770891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79BB387-5360-4A9E-98E8-D28B2BAF15B8}"/>
              </a:ext>
            </a:extLst>
          </p:cNvPr>
          <p:cNvSpPr txBox="1">
            <a:spLocks/>
          </p:cNvSpPr>
          <p:nvPr/>
        </p:nvSpPr>
        <p:spPr>
          <a:xfrm>
            <a:off x="905164" y="749877"/>
            <a:ext cx="5661891" cy="858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rgbClr val="0070C0"/>
                </a:solidFill>
              </a:rPr>
              <a:t>Взаимодействие с сервисом происходит посредством </a:t>
            </a:r>
            <a:r>
              <a:rPr lang="en-US" sz="1400" dirty="0">
                <a:solidFill>
                  <a:srgbClr val="0070C0"/>
                </a:solidFill>
              </a:rPr>
              <a:t>web-</a:t>
            </a:r>
            <a:r>
              <a:rPr lang="ru-RU" sz="1400" dirty="0">
                <a:solidFill>
                  <a:srgbClr val="0070C0"/>
                </a:solidFill>
              </a:rPr>
              <a:t>интерфейса на защищенном ресурсе </a:t>
            </a:r>
            <a:r>
              <a:rPr lang="en-US" sz="1400" dirty="0">
                <a:solidFill>
                  <a:srgbClr val="0070C0"/>
                </a:solidFill>
                <a:hlinkClick r:id="rId2"/>
              </a:rPr>
              <a:t>http://cs.mofoms.ru/</a:t>
            </a:r>
            <a:endParaRPr lang="ru-RU" sz="1400" i="1" dirty="0">
              <a:solidFill>
                <a:srgbClr val="0070C0"/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A01E61D3-F10D-444E-AD70-B6716EBDE2C3}"/>
              </a:ext>
            </a:extLst>
          </p:cNvPr>
          <p:cNvSpPr txBox="1">
            <a:spLocks/>
          </p:cNvSpPr>
          <p:nvPr/>
        </p:nvSpPr>
        <p:spPr>
          <a:xfrm>
            <a:off x="1473200" y="5139419"/>
            <a:ext cx="9144000" cy="14874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rgbClr val="0070C0"/>
                </a:solidFill>
              </a:rPr>
              <a:t>ВАЖНО! При использовании сервиса «</a:t>
            </a:r>
            <a:r>
              <a:rPr lang="en-US" sz="1400" dirty="0">
                <a:solidFill>
                  <a:srgbClr val="0070C0"/>
                </a:solidFill>
              </a:rPr>
              <a:t>CS</a:t>
            </a:r>
            <a:r>
              <a:rPr lang="ru-RU" sz="1400" dirty="0">
                <a:solidFill>
                  <a:srgbClr val="0070C0"/>
                </a:solidFill>
              </a:rPr>
              <a:t>»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ru-RU" sz="1400" dirty="0">
                <a:solidFill>
                  <a:srgbClr val="0070C0"/>
                </a:solidFill>
              </a:rPr>
              <a:t>необходимо учитывать</a:t>
            </a:r>
            <a:r>
              <a:rPr lang="en-US" sz="1400" dirty="0">
                <a:solidFill>
                  <a:srgbClr val="0070C0"/>
                </a:solidFill>
              </a:rPr>
              <a:t>:</a:t>
            </a:r>
            <a:br>
              <a:rPr lang="en-US" sz="1400" dirty="0">
                <a:solidFill>
                  <a:srgbClr val="0070C0"/>
                </a:solidFill>
              </a:rPr>
            </a:br>
            <a:br>
              <a:rPr lang="en-US" sz="1400" dirty="0">
                <a:solidFill>
                  <a:srgbClr val="0070C0"/>
                </a:solidFill>
              </a:rPr>
            </a:br>
            <a:r>
              <a:rPr lang="en-US" sz="1400" dirty="0">
                <a:solidFill>
                  <a:srgbClr val="0070C0"/>
                </a:solidFill>
              </a:rPr>
              <a:t>- </a:t>
            </a:r>
            <a:r>
              <a:rPr lang="ru-RU" sz="1400" dirty="0">
                <a:solidFill>
                  <a:srgbClr val="0070C0"/>
                </a:solidFill>
              </a:rPr>
              <a:t>Территория страхования определяется на </a:t>
            </a:r>
            <a:r>
              <a:rPr lang="ru-RU" sz="1400" b="1" u="sng" dirty="0">
                <a:solidFill>
                  <a:srgbClr val="0070C0"/>
                </a:solidFill>
              </a:rPr>
              <a:t>дату окончания </a:t>
            </a:r>
            <a:r>
              <a:rPr lang="ru-RU" sz="1400" dirty="0">
                <a:solidFill>
                  <a:srgbClr val="0070C0"/>
                </a:solidFill>
              </a:rPr>
              <a:t>лечения (выписки Пациента)</a:t>
            </a:r>
            <a:r>
              <a:rPr lang="en-US" sz="1400" dirty="0">
                <a:solidFill>
                  <a:srgbClr val="0070C0"/>
                </a:solidFill>
              </a:rPr>
              <a:t>;</a:t>
            </a:r>
          </a:p>
          <a:p>
            <a:pPr algn="l"/>
            <a:r>
              <a:rPr lang="ru-RU" sz="1400" dirty="0">
                <a:solidFill>
                  <a:srgbClr val="0070C0"/>
                </a:solidFill>
              </a:rPr>
              <a:t>- Прикрепление к терапевту определяется на </a:t>
            </a:r>
            <a:r>
              <a:rPr lang="ru-RU" sz="1400" b="1" u="sng" dirty="0">
                <a:solidFill>
                  <a:srgbClr val="0070C0"/>
                </a:solidFill>
              </a:rPr>
              <a:t>дату выдачи </a:t>
            </a:r>
            <a:r>
              <a:rPr lang="ru-RU" sz="1400" dirty="0">
                <a:solidFill>
                  <a:srgbClr val="0070C0"/>
                </a:solidFill>
              </a:rPr>
              <a:t>направления (форма 057-у).</a:t>
            </a:r>
          </a:p>
          <a:p>
            <a:pPr algn="l"/>
            <a:br>
              <a:rPr lang="en-US" sz="1400" dirty="0">
                <a:solidFill>
                  <a:srgbClr val="0070C0"/>
                </a:solidFill>
              </a:rPr>
            </a:br>
            <a:endParaRPr lang="ru-RU" sz="1400" i="1" dirty="0">
              <a:solidFill>
                <a:srgbClr val="0070C0"/>
              </a:solidFill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75D8915F-5293-4A91-A9AD-AA3238E6C304}"/>
              </a:ext>
            </a:extLst>
          </p:cNvPr>
          <p:cNvSpPr txBox="1">
            <a:spLocks/>
          </p:cNvSpPr>
          <p:nvPr/>
        </p:nvSpPr>
        <p:spPr>
          <a:xfrm>
            <a:off x="1083830" y="1397682"/>
            <a:ext cx="3556000" cy="348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Рис. 1  Пример запроса по ЕНП </a:t>
            </a:r>
            <a:b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492896A-7445-48D3-AB44-E8B98CA5E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958" y="1710917"/>
            <a:ext cx="3913043" cy="275318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CC6DB9-BC32-4CDE-A5C4-11128584B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46138"/>
            <a:ext cx="4634891" cy="3017116"/>
          </a:xfrm>
          <a:prstGeom prst="rect">
            <a:avLst/>
          </a:prstGeom>
        </p:spPr>
      </p:pic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3BEBA513-CB2A-4272-BD17-635E895E6062}"/>
              </a:ext>
            </a:extLst>
          </p:cNvPr>
          <p:cNvSpPr txBox="1">
            <a:spLocks/>
          </p:cNvSpPr>
          <p:nvPr/>
        </p:nvSpPr>
        <p:spPr>
          <a:xfrm>
            <a:off x="5969866" y="1397682"/>
            <a:ext cx="3556000" cy="348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Рис. 1  Пример ответа ФЕРЗЛ на запрос по ЕНП </a:t>
            </a:r>
            <a:b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Подзаголовок 2">
            <a:extLst>
              <a:ext uri="{FF2B5EF4-FFF2-40B4-BE49-F238E27FC236}">
                <a16:creationId xmlns:a16="http://schemas.microsoft.com/office/drawing/2014/main" id="{6955C696-D981-4908-B481-0F959FD496C6}"/>
              </a:ext>
            </a:extLst>
          </p:cNvPr>
          <p:cNvSpPr txBox="1">
            <a:spLocks/>
          </p:cNvSpPr>
          <p:nvPr/>
        </p:nvSpPr>
        <p:spPr>
          <a:xfrm>
            <a:off x="852921" y="6178330"/>
            <a:ext cx="9764279" cy="609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rgbClr val="0070C0"/>
                </a:solidFill>
              </a:rPr>
              <a:t>Данный сервис предусматривает как индивидуальный тип запроса в ФЕРЗЛ, так и групповой – путем прикрепления файла формата *</a:t>
            </a:r>
            <a:r>
              <a:rPr lang="en-US" sz="1400" dirty="0">
                <a:solidFill>
                  <a:srgbClr val="0070C0"/>
                </a:solidFill>
              </a:rPr>
              <a:t>.CSV</a:t>
            </a:r>
            <a:r>
              <a:rPr lang="ru-RU" sz="1400" dirty="0">
                <a:solidFill>
                  <a:srgbClr val="0070C0"/>
                </a:solidFill>
              </a:rPr>
              <a:t> с множеством строк по Пациентам.</a:t>
            </a:r>
            <a:endParaRPr lang="ru-RU" sz="1400" i="1" dirty="0">
              <a:solidFill>
                <a:srgbClr val="0070C0"/>
              </a:solidFill>
            </a:endParaRPr>
          </a:p>
        </p:txBody>
      </p:sp>
      <p:sp>
        <p:nvSpPr>
          <p:cNvPr id="15" name="Номер слайда 1">
            <a:extLst>
              <a:ext uri="{FF2B5EF4-FFF2-40B4-BE49-F238E27FC236}">
                <a16:creationId xmlns:a16="http://schemas.microsoft.com/office/drawing/2014/main" id="{CCE4FD32-2FEC-490A-8DDE-4417A0BA9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defTabSz="685800">
              <a:defRPr/>
            </a:pPr>
            <a:fld id="{725C68B6-61C2-468F-89AB-4B9F7531AA68}" type="slidenum">
              <a:rPr lang="ru-RU" sz="9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>
                <a:defRPr/>
              </a:pPr>
              <a:t>21</a:t>
            </a:fld>
            <a:endParaRPr lang="ru-RU" sz="9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07623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8144FE2-464F-47D3-9635-592029D9CEF6}"/>
              </a:ext>
            </a:extLst>
          </p:cNvPr>
          <p:cNvSpPr txBox="1">
            <a:spLocks/>
          </p:cNvSpPr>
          <p:nvPr/>
        </p:nvSpPr>
        <p:spPr>
          <a:xfrm>
            <a:off x="297329" y="563121"/>
            <a:ext cx="10515600" cy="694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0785583B-6710-4ACD-A1B1-914298E85827}"/>
              </a:ext>
            </a:extLst>
          </p:cNvPr>
          <p:cNvSpPr txBox="1">
            <a:spLocks/>
          </p:cNvSpPr>
          <p:nvPr/>
        </p:nvSpPr>
        <p:spPr>
          <a:xfrm>
            <a:off x="0" y="873564"/>
            <a:ext cx="11894671" cy="1123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Территориальные фонды осуществляют проверку прикрепления по ФЕРЗЛ на предмет соответствия указанной медицинской организации, выдавшей направление.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 отсутствии подтверждения прикрепления в ФЕРЗЛ требуют возврата денежных средств.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737D7A2E-A72B-4E11-906D-E980B0E5F9D5}"/>
              </a:ext>
            </a:extLst>
          </p:cNvPr>
          <p:cNvSpPr txBox="1">
            <a:spLocks/>
          </p:cNvSpPr>
          <p:nvPr/>
        </p:nvSpPr>
        <p:spPr>
          <a:xfrm>
            <a:off x="440648" y="3001553"/>
            <a:ext cx="4731507" cy="1952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600" i="1" dirty="0"/>
              <a:t>При лечении застрахованных г. Москвы, медицинские организации Московской области осуществляют дополнительный контроль наличия в ФЕРЗЛ </a:t>
            </a:r>
            <a:r>
              <a:rPr lang="en-US" sz="1600" i="1" dirty="0"/>
              <a:t>“</a:t>
            </a:r>
            <a:r>
              <a:rPr lang="ru-RU" sz="1600" i="1" dirty="0"/>
              <a:t>учетного</a:t>
            </a:r>
            <a:r>
              <a:rPr lang="en-US" sz="1600" i="1" dirty="0"/>
              <a:t>”</a:t>
            </a:r>
            <a:r>
              <a:rPr lang="ru-RU" sz="1600" i="1" dirty="0"/>
              <a:t> прикрепления (ДПУ) одновременно с действующим </a:t>
            </a:r>
            <a:r>
              <a:rPr lang="en-US" sz="1600" i="1" dirty="0"/>
              <a:t>“</a:t>
            </a:r>
            <a:r>
              <a:rPr lang="ru-RU" sz="1600" i="1" dirty="0"/>
              <a:t>постоянным</a:t>
            </a:r>
            <a:r>
              <a:rPr lang="en-US" sz="1600" i="1" dirty="0"/>
              <a:t>”</a:t>
            </a:r>
            <a:r>
              <a:rPr lang="ru-RU" sz="1600" i="1" dirty="0"/>
              <a:t> (ДПП)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A8792B6-0997-470E-A716-BF4AECAC2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873" y="2401040"/>
            <a:ext cx="4522723" cy="37147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8D9E28-B68F-4385-B102-F6557DBA74F5}"/>
              </a:ext>
            </a:extLst>
          </p:cNvPr>
          <p:cNvSpPr txBox="1"/>
          <p:nvPr/>
        </p:nvSpPr>
        <p:spPr>
          <a:xfrm>
            <a:off x="283889" y="193789"/>
            <a:ext cx="1161078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ФЕРЗЛ, Направления на плановую госпитализацию</a:t>
            </a:r>
          </a:p>
        </p:txBody>
      </p:sp>
    </p:spTree>
    <p:extLst>
      <p:ext uri="{BB962C8B-B14F-4D97-AF65-F5344CB8AC3E}">
        <p14:creationId xmlns:p14="http://schemas.microsoft.com/office/powerpoint/2010/main" val="15622869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257B95-0BB7-4D41-8A50-B678395392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109" y="300326"/>
            <a:ext cx="10797309" cy="392401"/>
          </a:xfrm>
        </p:spPr>
        <p:txBody>
          <a:bodyPr>
            <a:normAutofit/>
          </a:bodyPr>
          <a:lstStyle/>
          <a:p>
            <a:r>
              <a:rPr lang="ru-RU" sz="2000" b="1" dirty="0"/>
              <a:t>Сервис «Этап 0». Идентификация пациентов</a:t>
            </a:r>
            <a:r>
              <a:rPr lang="en-US" sz="2000" b="1" dirty="0"/>
              <a:t> </a:t>
            </a:r>
            <a:r>
              <a:rPr lang="ru-RU" sz="2000" b="1" dirty="0"/>
              <a:t>и проверка территории страхования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CC69D8-9C60-46A1-9495-2E85C32EAF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7491" y="2398857"/>
            <a:ext cx="4553527" cy="1655762"/>
          </a:xfrm>
        </p:spPr>
        <p:txBody>
          <a:bodyPr>
            <a:normAutofit/>
          </a:bodyPr>
          <a:lstStyle/>
          <a:p>
            <a:pPr algn="l"/>
            <a:r>
              <a:rPr lang="ru-RU" sz="1400" dirty="0">
                <a:solidFill>
                  <a:srgbClr val="0070C0"/>
                </a:solidFill>
              </a:rPr>
              <a:t>При сдаче электронных пакетов на «Робот» медицинская организация имеет возможность воспользоваться электронным сервисом «Этап 0» и провести предварительную проверку корректности определения территории страхования Пациента </a:t>
            </a:r>
            <a:r>
              <a:rPr lang="ru-RU" sz="1400" b="1" i="1" dirty="0">
                <a:solidFill>
                  <a:srgbClr val="0070C0"/>
                </a:solidFill>
              </a:rPr>
              <a:t>(определяется на дату окончания лечения)</a:t>
            </a:r>
            <a:r>
              <a:rPr lang="ru-RU" sz="1400" dirty="0">
                <a:solidFill>
                  <a:srgbClr val="0070C0"/>
                </a:solidFill>
              </a:rPr>
              <a:t>, а также персональных данных.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3FAD32D4-6D92-4592-8577-F11F0FBED319}"/>
              </a:ext>
            </a:extLst>
          </p:cNvPr>
          <p:cNvSpPr txBox="1">
            <a:spLocks/>
          </p:cNvSpPr>
          <p:nvPr/>
        </p:nvSpPr>
        <p:spPr>
          <a:xfrm>
            <a:off x="905164" y="3770891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79BB387-5360-4A9E-98E8-D28B2BAF15B8}"/>
              </a:ext>
            </a:extLst>
          </p:cNvPr>
          <p:cNvSpPr txBox="1">
            <a:spLocks/>
          </p:cNvSpPr>
          <p:nvPr/>
        </p:nvSpPr>
        <p:spPr>
          <a:xfrm>
            <a:off x="905164" y="749877"/>
            <a:ext cx="5781963" cy="1002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rgbClr val="0070C0"/>
                </a:solidFill>
              </a:rPr>
              <a:t>«ФЕРЗЛ» - Федеральный Единый Реестр Застрахованных лиц. </a:t>
            </a:r>
            <a:br>
              <a:rPr lang="en-US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Содержит информацию в хронологическом порядке</a:t>
            </a:r>
            <a:r>
              <a:rPr lang="en-US" sz="1400" dirty="0">
                <a:solidFill>
                  <a:srgbClr val="0070C0"/>
                </a:solidFill>
              </a:rPr>
              <a:t>:</a:t>
            </a:r>
            <a:r>
              <a:rPr lang="ru-RU" sz="1400" dirty="0">
                <a:solidFill>
                  <a:srgbClr val="0070C0"/>
                </a:solidFill>
              </a:rPr>
              <a:t> </a:t>
            </a:r>
            <a:br>
              <a:rPr lang="en-US" sz="1400" dirty="0">
                <a:solidFill>
                  <a:srgbClr val="0070C0"/>
                </a:solidFill>
              </a:rPr>
            </a:br>
            <a:r>
              <a:rPr lang="en-US" sz="1400" i="1" dirty="0">
                <a:solidFill>
                  <a:srgbClr val="0070C0"/>
                </a:solidFill>
              </a:rPr>
              <a:t> - </a:t>
            </a:r>
            <a:r>
              <a:rPr lang="ru-RU" sz="1400" i="1" dirty="0">
                <a:solidFill>
                  <a:srgbClr val="0070C0"/>
                </a:solidFill>
              </a:rPr>
              <a:t>об истории страховой принадлежности Застрахованного</a:t>
            </a:r>
            <a:r>
              <a:rPr lang="en-US" sz="1400" i="1" dirty="0">
                <a:solidFill>
                  <a:srgbClr val="0070C0"/>
                </a:solidFill>
              </a:rPr>
              <a:t>;</a:t>
            </a:r>
            <a:br>
              <a:rPr lang="en-US" sz="1400" i="1" dirty="0">
                <a:solidFill>
                  <a:srgbClr val="0070C0"/>
                </a:solidFill>
              </a:rPr>
            </a:br>
            <a:r>
              <a:rPr lang="en-US" sz="1400" i="1" dirty="0">
                <a:solidFill>
                  <a:srgbClr val="0070C0"/>
                </a:solidFill>
              </a:rPr>
              <a:t>- </a:t>
            </a:r>
            <a:r>
              <a:rPr lang="ru-RU" sz="1400" i="1" dirty="0">
                <a:solidFill>
                  <a:srgbClr val="0070C0"/>
                </a:solidFill>
              </a:rPr>
              <a:t>персональные </a:t>
            </a:r>
            <a:r>
              <a:rPr lang="en-US" sz="1400" i="1" dirty="0">
                <a:solidFill>
                  <a:srgbClr val="0070C0"/>
                </a:solidFill>
              </a:rPr>
              <a:t> </a:t>
            </a:r>
            <a:r>
              <a:rPr lang="ru-RU" sz="1400" i="1" dirty="0">
                <a:solidFill>
                  <a:srgbClr val="0070C0"/>
                </a:solidFill>
              </a:rPr>
              <a:t>данные</a:t>
            </a:r>
            <a:r>
              <a:rPr lang="en-US" sz="1400" i="1" dirty="0">
                <a:solidFill>
                  <a:srgbClr val="0070C0"/>
                </a:solidFill>
              </a:rPr>
              <a:t>: </a:t>
            </a:r>
            <a:r>
              <a:rPr lang="ru-RU" sz="1400" i="1" dirty="0">
                <a:solidFill>
                  <a:srgbClr val="0070C0"/>
                </a:solidFill>
              </a:rPr>
              <a:t>Ф.И.О., дата рождения.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A01E61D3-F10D-444E-AD70-B6716EBDE2C3}"/>
              </a:ext>
            </a:extLst>
          </p:cNvPr>
          <p:cNvSpPr txBox="1">
            <a:spLocks/>
          </p:cNvSpPr>
          <p:nvPr/>
        </p:nvSpPr>
        <p:spPr>
          <a:xfrm>
            <a:off x="905163" y="4686299"/>
            <a:ext cx="7398327" cy="19361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rgbClr val="0070C0"/>
                </a:solidFill>
              </a:rPr>
              <a:t>При использовании сервиса «Этап 0», МО в автоматизированном режиме получает структурированный ответ от ФЕРЗЛ в виде зашифрованного пакета, в котором содержится файл с данными о застрахованном лице в формате *.</a:t>
            </a:r>
            <a:r>
              <a:rPr lang="en-US" sz="1400" dirty="0">
                <a:solidFill>
                  <a:srgbClr val="0070C0"/>
                </a:solidFill>
              </a:rPr>
              <a:t>DBF</a:t>
            </a:r>
            <a:r>
              <a:rPr lang="ru-RU" sz="1400" dirty="0">
                <a:solidFill>
                  <a:srgbClr val="0070C0"/>
                </a:solidFill>
              </a:rPr>
              <a:t>.</a:t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i="1" dirty="0">
                <a:solidFill>
                  <a:srgbClr val="0070C0"/>
                </a:solidFill>
              </a:rPr>
              <a:t>Сопоставление данных Запрос-Ответ осуществляется по уникальному номеру пакета запроса и «Номеру записи» (</a:t>
            </a:r>
            <a:r>
              <a:rPr lang="en-US" sz="1400" i="1" dirty="0">
                <a:solidFill>
                  <a:srgbClr val="0070C0"/>
                </a:solidFill>
              </a:rPr>
              <a:t>N_REC)</a:t>
            </a:r>
            <a:r>
              <a:rPr lang="ru-RU" sz="1400" i="1" dirty="0">
                <a:solidFill>
                  <a:srgbClr val="0070C0"/>
                </a:solidFill>
              </a:rPr>
              <a:t>.</a:t>
            </a:r>
            <a:br>
              <a:rPr lang="ru-RU" sz="1400" i="1" dirty="0">
                <a:solidFill>
                  <a:srgbClr val="0070C0"/>
                </a:solidFill>
              </a:rPr>
            </a:br>
            <a:br>
              <a:rPr lang="ru-RU" sz="1400" i="1" dirty="0">
                <a:solidFill>
                  <a:srgbClr val="0070C0"/>
                </a:solidFill>
              </a:rPr>
            </a:br>
            <a:r>
              <a:rPr lang="ru-RU" sz="1400" i="1" dirty="0">
                <a:solidFill>
                  <a:srgbClr val="0070C0"/>
                </a:solidFill>
              </a:rPr>
              <a:t> - Как видно на примере выше (Рис. 1), территория страхования – г. Москва («ОКАТО_</a:t>
            </a:r>
            <a:r>
              <a:rPr lang="en-US" sz="1400" i="1" dirty="0">
                <a:solidFill>
                  <a:srgbClr val="0070C0"/>
                </a:solidFill>
              </a:rPr>
              <a:t>INS</a:t>
            </a:r>
            <a:r>
              <a:rPr lang="ru-RU" sz="1400" i="1" dirty="0">
                <a:solidFill>
                  <a:srgbClr val="0070C0"/>
                </a:solidFill>
              </a:rPr>
              <a:t>»</a:t>
            </a:r>
            <a:r>
              <a:rPr lang="en-US" sz="1400" i="1" dirty="0">
                <a:solidFill>
                  <a:srgbClr val="0070C0"/>
                </a:solidFill>
              </a:rPr>
              <a:t>)</a:t>
            </a:r>
            <a:br>
              <a:rPr lang="en-US" sz="1400" i="1" dirty="0">
                <a:solidFill>
                  <a:srgbClr val="0070C0"/>
                </a:solidFill>
              </a:rPr>
            </a:br>
            <a:r>
              <a:rPr lang="en-US" sz="1400" i="1" dirty="0">
                <a:solidFill>
                  <a:srgbClr val="0070C0"/>
                </a:solidFill>
              </a:rPr>
              <a:t> - </a:t>
            </a:r>
            <a:r>
              <a:rPr lang="ru-RU" sz="1400" i="1" dirty="0">
                <a:solidFill>
                  <a:srgbClr val="0070C0"/>
                </a:solidFill>
              </a:rPr>
              <a:t>Полис действует с 26 марта 2020 и по н/в</a:t>
            </a:r>
            <a:br>
              <a:rPr lang="ru-RU" sz="1400" i="1" dirty="0">
                <a:solidFill>
                  <a:srgbClr val="0070C0"/>
                </a:solidFill>
              </a:rPr>
            </a:br>
            <a:br>
              <a:rPr lang="en-US" sz="1400" dirty="0">
                <a:solidFill>
                  <a:srgbClr val="0070C0"/>
                </a:solidFill>
              </a:rPr>
            </a:br>
            <a:endParaRPr lang="ru-RU" sz="1400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B35423-B7EC-4A47-B3B8-AA73BDF3C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137" y="2305049"/>
            <a:ext cx="4000500" cy="2381250"/>
          </a:xfrm>
          <a:prstGeom prst="rect">
            <a:avLst/>
          </a:prstGeom>
        </p:spPr>
      </p:pic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75D8915F-5293-4A91-A9AD-AA3238E6C304}"/>
              </a:ext>
            </a:extLst>
          </p:cNvPr>
          <p:cNvSpPr txBox="1">
            <a:spLocks/>
          </p:cNvSpPr>
          <p:nvPr/>
        </p:nvSpPr>
        <p:spPr>
          <a:xfrm>
            <a:off x="1163781" y="2064761"/>
            <a:ext cx="5227783" cy="495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Рис. 1  Пример ответа на запрос в ФЕРЗЛ </a:t>
            </a:r>
            <a:b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id="{357C27B3-EC05-4B5E-A0FA-F0761BCD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defTabSz="685800">
              <a:defRPr/>
            </a:pPr>
            <a:fld id="{725C68B6-61C2-468F-89AB-4B9F7531AA68}" type="slidenum">
              <a:rPr lang="ru-RU" sz="9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>
                <a:defRPr/>
              </a:pPr>
              <a:t>23</a:t>
            </a:fld>
            <a:endParaRPr lang="ru-RU" sz="9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0533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F2339720-4E05-4EE8-8C6A-5CB3A440C093}"/>
              </a:ext>
            </a:extLst>
          </p:cNvPr>
          <p:cNvGraphicFramePr/>
          <p:nvPr>
            <p:extLst/>
          </p:nvPr>
        </p:nvGraphicFramePr>
        <p:xfrm>
          <a:off x="1328057" y="1311849"/>
          <a:ext cx="9535886" cy="4575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Овал 1">
            <a:extLst>
              <a:ext uri="{FF2B5EF4-FFF2-40B4-BE49-F238E27FC236}">
                <a16:creationId xmlns:a16="http://schemas.microsoft.com/office/drawing/2014/main" id="{6B5DBD6E-37A2-484B-9142-D052C52B9057}"/>
              </a:ext>
            </a:extLst>
          </p:cNvPr>
          <p:cNvSpPr/>
          <p:nvPr/>
        </p:nvSpPr>
        <p:spPr>
          <a:xfrm>
            <a:off x="6665051" y="1562644"/>
            <a:ext cx="975360" cy="400595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D43842-2164-4EF4-A894-D40F9349940F}"/>
              </a:ext>
            </a:extLst>
          </p:cNvPr>
          <p:cNvSpPr txBox="1"/>
          <p:nvPr/>
        </p:nvSpPr>
        <p:spPr>
          <a:xfrm>
            <a:off x="322361" y="156939"/>
            <a:ext cx="11559397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Book Antiqua" panose="02040602050305030304" pitchFamily="18" charset="0"/>
              </a:rPr>
              <a:t>«Уходящий поток», млрд. руб. 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39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5D2ABDEB-BA5B-41B0-A17E-22F18B75032C}"/>
              </a:ext>
            </a:extLst>
          </p:cNvPr>
          <p:cNvGraphicFramePr/>
          <p:nvPr>
            <p:extLst/>
          </p:nvPr>
        </p:nvGraphicFramePr>
        <p:xfrm>
          <a:off x="1328057" y="1311849"/>
          <a:ext cx="9535886" cy="4575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77326A1-B85E-437A-943B-DB3050CACD10}"/>
              </a:ext>
            </a:extLst>
          </p:cNvPr>
          <p:cNvSpPr txBox="1"/>
          <p:nvPr/>
        </p:nvSpPr>
        <p:spPr>
          <a:xfrm>
            <a:off x="322361" y="156939"/>
            <a:ext cx="11559397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Book Antiqua" panose="02040602050305030304" pitchFamily="18" charset="0"/>
              </a:rPr>
              <a:t>«Входящий поток», млрд. руб. 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18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3409" y="5236595"/>
            <a:ext cx="10429337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Согласно выставленным к оплате реестрам счетов, стоимость «уходящего потока» в целом превысила стоимость «входящего потока»  на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32,6 %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т.ч. в условиях стационара – на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66,5 %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превышении объемов медицинской помощи всего на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1,8%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т.ч. по г. Москве на 179,4%  и 25% соответственно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929254"/>
              </p:ext>
            </p:extLst>
          </p:nvPr>
        </p:nvGraphicFramePr>
        <p:xfrm>
          <a:off x="457303" y="1249202"/>
          <a:ext cx="11320930" cy="3757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550">
                  <a:extLst>
                    <a:ext uri="{9D8B030D-6E8A-4147-A177-3AD203B41FA5}">
                      <a16:colId xmlns:a16="http://schemas.microsoft.com/office/drawing/2014/main" val="661107653"/>
                    </a:ext>
                  </a:extLst>
                </a:gridCol>
                <a:gridCol w="1229056">
                  <a:extLst>
                    <a:ext uri="{9D8B030D-6E8A-4147-A177-3AD203B41FA5}">
                      <a16:colId xmlns:a16="http://schemas.microsoft.com/office/drawing/2014/main" val="1766080413"/>
                    </a:ext>
                  </a:extLst>
                </a:gridCol>
                <a:gridCol w="1229056">
                  <a:extLst>
                    <a:ext uri="{9D8B030D-6E8A-4147-A177-3AD203B41FA5}">
                      <a16:colId xmlns:a16="http://schemas.microsoft.com/office/drawing/2014/main" val="2287857361"/>
                    </a:ext>
                  </a:extLst>
                </a:gridCol>
                <a:gridCol w="1229056">
                  <a:extLst>
                    <a:ext uri="{9D8B030D-6E8A-4147-A177-3AD203B41FA5}">
                      <a16:colId xmlns:a16="http://schemas.microsoft.com/office/drawing/2014/main" val="149501073"/>
                    </a:ext>
                  </a:extLst>
                </a:gridCol>
                <a:gridCol w="1229056">
                  <a:extLst>
                    <a:ext uri="{9D8B030D-6E8A-4147-A177-3AD203B41FA5}">
                      <a16:colId xmlns:a16="http://schemas.microsoft.com/office/drawing/2014/main" val="2572649808"/>
                    </a:ext>
                  </a:extLst>
                </a:gridCol>
                <a:gridCol w="1321834">
                  <a:extLst>
                    <a:ext uri="{9D8B030D-6E8A-4147-A177-3AD203B41FA5}">
                      <a16:colId xmlns:a16="http://schemas.microsoft.com/office/drawing/2014/main" val="113231668"/>
                    </a:ext>
                  </a:extLst>
                </a:gridCol>
                <a:gridCol w="1185386">
                  <a:extLst>
                    <a:ext uri="{9D8B030D-6E8A-4147-A177-3AD203B41FA5}">
                      <a16:colId xmlns:a16="http://schemas.microsoft.com/office/drawing/2014/main" val="3665726969"/>
                    </a:ext>
                  </a:extLst>
                </a:gridCol>
                <a:gridCol w="1251467">
                  <a:extLst>
                    <a:ext uri="{9D8B030D-6E8A-4147-A177-3AD203B41FA5}">
                      <a16:colId xmlns:a16="http://schemas.microsoft.com/office/drawing/2014/main" val="2636486682"/>
                    </a:ext>
                  </a:extLst>
                </a:gridCol>
                <a:gridCol w="1251469">
                  <a:extLst>
                    <a:ext uri="{9D8B030D-6E8A-4147-A177-3AD203B41FA5}">
                      <a16:colId xmlns:a16="http://schemas.microsoft.com/office/drawing/2014/main" val="1266854226"/>
                    </a:ext>
                  </a:extLst>
                </a:gridCol>
              </a:tblGrid>
              <a:tr h="351897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оказания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"Уходящий поток"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"Входящий поток"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999180"/>
                  </a:ext>
                </a:extLst>
              </a:tr>
              <a:tr h="273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2762186"/>
                  </a:ext>
                </a:extLst>
              </a:tr>
              <a:tr h="228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495705"/>
                  </a:ext>
                </a:extLst>
              </a:tr>
              <a:tr h="49204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</a:t>
                      </a:r>
                      <a:r>
                        <a:rPr lang="ru-RU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9 303,11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7 016,61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574593"/>
                  </a:ext>
                </a:extLst>
              </a:tr>
              <a:tr h="3014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АПП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1 293,94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1 312,21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183116"/>
                  </a:ext>
                </a:extLst>
              </a:tr>
              <a:tr h="3014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4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Москва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872,60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67,5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1 125,74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85,8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-22,5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142749"/>
                  </a:ext>
                </a:extLst>
              </a:tr>
              <a:tr h="3014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КС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83 761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7 183,88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82 262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4 315,62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520154"/>
                  </a:ext>
                </a:extLst>
              </a:tr>
              <a:tr h="3014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4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Москва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65 142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6 453,34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90,0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52 110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2 309,94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53,5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179,4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4037557"/>
                  </a:ext>
                </a:extLst>
              </a:tr>
              <a:tr h="3014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ДС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539,73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6 761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595,27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328458"/>
                  </a:ext>
                </a:extLst>
              </a:tr>
              <a:tr h="3014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4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Москва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2 745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410,70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76,1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4 810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110,43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18,5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-42,9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271,9</a:t>
                      </a:r>
                      <a:endParaRPr lang="ru-RU" sz="1400" b="1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9561005"/>
                  </a:ext>
                </a:extLst>
              </a:tr>
              <a:tr h="3014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ССМП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71 842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285,56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203 984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793,51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-64,8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389321"/>
                  </a:ext>
                </a:extLst>
              </a:tr>
              <a:tr h="3014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4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Москва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33 081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140,20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49,0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158 019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615,36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77,5</a:t>
                      </a: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-79,1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-77,2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47" marR="8147" marT="81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453972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7303" y="5213768"/>
            <a:ext cx="5261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12746" y="5101418"/>
            <a:ext cx="5261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E29D-CE75-4395-8AD6-157C73E1ED00}" type="slidenum">
              <a:rPr lang="ru-RU" smtClean="0"/>
              <a:t>3</a:t>
            </a:fld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3BD44F-B21A-49E1-B379-4DEB187A5F95}"/>
              </a:ext>
            </a:extLst>
          </p:cNvPr>
          <p:cNvSpPr txBox="1"/>
          <p:nvPr/>
        </p:nvSpPr>
        <p:spPr>
          <a:xfrm>
            <a:off x="379455" y="80934"/>
            <a:ext cx="1155939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 объемов межтерриториальной медицинской помощи 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условиям оказания (за период оказания январь-июль 2024 года) </a:t>
            </a:r>
          </a:p>
        </p:txBody>
      </p:sp>
    </p:spTree>
    <p:extLst>
      <p:ext uri="{BB962C8B-B14F-4D97-AF65-F5344CB8AC3E}">
        <p14:creationId xmlns:p14="http://schemas.microsoft.com/office/powerpoint/2010/main" val="39490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793630" y="1690127"/>
          <a:ext cx="10714008" cy="4425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12">
                  <a:extLst>
                    <a:ext uri="{9D8B030D-6E8A-4147-A177-3AD203B41FA5}">
                      <a16:colId xmlns:a16="http://schemas.microsoft.com/office/drawing/2014/main" val="3637853486"/>
                    </a:ext>
                  </a:extLst>
                </a:gridCol>
                <a:gridCol w="3580237">
                  <a:extLst>
                    <a:ext uri="{9D8B030D-6E8A-4147-A177-3AD203B41FA5}">
                      <a16:colId xmlns:a16="http://schemas.microsoft.com/office/drawing/2014/main" val="3901706321"/>
                    </a:ext>
                  </a:extLst>
                </a:gridCol>
                <a:gridCol w="760329">
                  <a:extLst>
                    <a:ext uri="{9D8B030D-6E8A-4147-A177-3AD203B41FA5}">
                      <a16:colId xmlns:a16="http://schemas.microsoft.com/office/drawing/2014/main" val="194224490"/>
                    </a:ext>
                  </a:extLst>
                </a:gridCol>
                <a:gridCol w="760329">
                  <a:extLst>
                    <a:ext uri="{9D8B030D-6E8A-4147-A177-3AD203B41FA5}">
                      <a16:colId xmlns:a16="http://schemas.microsoft.com/office/drawing/2014/main" val="692043325"/>
                    </a:ext>
                  </a:extLst>
                </a:gridCol>
                <a:gridCol w="399318">
                  <a:extLst>
                    <a:ext uri="{9D8B030D-6E8A-4147-A177-3AD203B41FA5}">
                      <a16:colId xmlns:a16="http://schemas.microsoft.com/office/drawing/2014/main" val="684282346"/>
                    </a:ext>
                  </a:extLst>
                </a:gridCol>
                <a:gridCol w="3583361">
                  <a:extLst>
                    <a:ext uri="{9D8B030D-6E8A-4147-A177-3AD203B41FA5}">
                      <a16:colId xmlns:a16="http://schemas.microsoft.com/office/drawing/2014/main" val="987358710"/>
                    </a:ext>
                  </a:extLst>
                </a:gridCol>
                <a:gridCol w="651711">
                  <a:extLst>
                    <a:ext uri="{9D8B030D-6E8A-4147-A177-3AD203B41FA5}">
                      <a16:colId xmlns:a16="http://schemas.microsoft.com/office/drawing/2014/main" val="3814042130"/>
                    </a:ext>
                  </a:extLst>
                </a:gridCol>
                <a:gridCol w="651711">
                  <a:extLst>
                    <a:ext uri="{9D8B030D-6E8A-4147-A177-3AD203B41FA5}">
                      <a16:colId xmlns:a16="http://schemas.microsoft.com/office/drawing/2014/main" val="2520234260"/>
                    </a:ext>
                  </a:extLst>
                </a:gridCol>
              </a:tblGrid>
              <a:tr h="27423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"Уходящий поток"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"Входящий поток"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320250"/>
                  </a:ext>
                </a:extLst>
              </a:tr>
              <a:tr h="36272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 прикрепления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 МП</a:t>
                      </a:r>
                      <a:endParaRPr lang="ru-RU" sz="1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1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 оказания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 МП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661598"/>
                  </a:ext>
                </a:extLst>
              </a:tr>
              <a:tr h="1309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Случай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Случай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075326"/>
                  </a:ext>
                </a:extLst>
              </a:tr>
              <a:tr h="21523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в </a:t>
                      </a:r>
                      <a:r>
                        <a:rPr lang="ru-RU" sz="1400" b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83 761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7 183,9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в </a:t>
                      </a:r>
                      <a:r>
                        <a:rPr lang="ru-RU" sz="1400" b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82 262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4 315,6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3265731"/>
                  </a:ext>
                </a:extLst>
              </a:tr>
              <a:tr h="21523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ТОП-10 МО, в </a:t>
                      </a:r>
                      <a:r>
                        <a:rPr lang="ru-RU" sz="140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39 010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3 249,1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ТОП-10 МО, в </a:t>
                      </a:r>
                      <a:r>
                        <a:rPr lang="ru-RU" sz="140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29 923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1 487,1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1959399"/>
                  </a:ext>
                </a:extLst>
              </a:tr>
              <a:tr h="3183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"БАЛАШИХИНСКАЯ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6 675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593,1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"ЖУКОВСКАЯ ОКБ"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2 945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17843"/>
                  </a:ext>
                </a:extLst>
              </a:tr>
              <a:tr h="353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"КРАСНОГОРСКАЯ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5 485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"КРАСНОГОРСКАЯ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4 549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2076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"ОДИНЦОВСКАЯ ОБЛАСТНАЯ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4 584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376,4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"ОДИНЦОВСКАЯ ОБЛАСТНАЯ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598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"ХИМКИНСКАЯ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4 748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374,4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2 463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960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"ЛЮБЕРЕЦКАЯ ОБЛАСТНАЯ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3 801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ОКБ"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3 345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142107"/>
                  </a:ext>
                </a:extLst>
              </a:tr>
              <a:tr h="349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ОКБ"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3 251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"ЛЮБЕРЕЦКАЯ ОБЛАСТНАЯ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3 281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2776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2 532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"СЕРГИЕВО-ПОСАДСКАЯ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2 540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211195"/>
                  </a:ext>
                </a:extLst>
              </a:tr>
              <a:tr h="3453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"ПБ ИМ. ПРОФ. РОЗАНОВА В.Н."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2 615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225,4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"ДОМОДЕДОВСКАЯ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2 037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801843"/>
                  </a:ext>
                </a:extLst>
              </a:tr>
              <a:tr h="3278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2 434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219,0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"ОРЕХОВО-ЗУЕВСКАЯ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2 091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8573811"/>
                  </a:ext>
                </a:extLst>
              </a:tr>
              <a:tr h="345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"ВИДНОВСКАЯ КБ"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2 885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"ДОЛГОПРУДНЕНСКАЯ БОЛЬНИЦА"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2 372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44" marR="9044" marT="90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057303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E29D-CE75-4395-8AD6-157C73E1ED00}" type="slidenum">
              <a:rPr lang="ru-RU" smtClean="0"/>
              <a:t>4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E1CA1D-6DAB-4607-958A-C8F84CECDBC6}"/>
              </a:ext>
            </a:extLst>
          </p:cNvPr>
          <p:cNvSpPr txBox="1"/>
          <p:nvPr/>
        </p:nvSpPr>
        <p:spPr>
          <a:xfrm>
            <a:off x="316301" y="64178"/>
            <a:ext cx="11559397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по стоимости межтерриториальной помощи, оказанной в стационарных условиях в рамках Московской областной программы ОМС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 период оказания январь-июль 2024 года)</a:t>
            </a:r>
          </a:p>
        </p:txBody>
      </p:sp>
    </p:spTree>
    <p:extLst>
      <p:ext uri="{BB962C8B-B14F-4D97-AF65-F5344CB8AC3E}">
        <p14:creationId xmlns:p14="http://schemas.microsoft.com/office/powerpoint/2010/main" val="1281197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603851" y="1169239"/>
          <a:ext cx="11033183" cy="52458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428">
                  <a:extLst>
                    <a:ext uri="{9D8B030D-6E8A-4147-A177-3AD203B41FA5}">
                      <a16:colId xmlns:a16="http://schemas.microsoft.com/office/drawing/2014/main" val="930184122"/>
                    </a:ext>
                  </a:extLst>
                </a:gridCol>
                <a:gridCol w="2223776">
                  <a:extLst>
                    <a:ext uri="{9D8B030D-6E8A-4147-A177-3AD203B41FA5}">
                      <a16:colId xmlns:a16="http://schemas.microsoft.com/office/drawing/2014/main" val="256300533"/>
                    </a:ext>
                  </a:extLst>
                </a:gridCol>
                <a:gridCol w="554560">
                  <a:extLst>
                    <a:ext uri="{9D8B030D-6E8A-4147-A177-3AD203B41FA5}">
                      <a16:colId xmlns:a16="http://schemas.microsoft.com/office/drawing/2014/main" val="1915033270"/>
                    </a:ext>
                  </a:extLst>
                </a:gridCol>
                <a:gridCol w="775747">
                  <a:extLst>
                    <a:ext uri="{9D8B030D-6E8A-4147-A177-3AD203B41FA5}">
                      <a16:colId xmlns:a16="http://schemas.microsoft.com/office/drawing/2014/main" val="352539835"/>
                    </a:ext>
                  </a:extLst>
                </a:gridCol>
                <a:gridCol w="885460">
                  <a:extLst>
                    <a:ext uri="{9D8B030D-6E8A-4147-A177-3AD203B41FA5}">
                      <a16:colId xmlns:a16="http://schemas.microsoft.com/office/drawing/2014/main" val="611101208"/>
                    </a:ext>
                  </a:extLst>
                </a:gridCol>
                <a:gridCol w="775229">
                  <a:extLst>
                    <a:ext uri="{9D8B030D-6E8A-4147-A177-3AD203B41FA5}">
                      <a16:colId xmlns:a16="http://schemas.microsoft.com/office/drawing/2014/main" val="3610432237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534457154"/>
                    </a:ext>
                  </a:extLst>
                </a:gridCol>
                <a:gridCol w="2187598">
                  <a:extLst>
                    <a:ext uri="{9D8B030D-6E8A-4147-A177-3AD203B41FA5}">
                      <a16:colId xmlns:a16="http://schemas.microsoft.com/office/drawing/2014/main" val="371747950"/>
                    </a:ext>
                  </a:extLst>
                </a:gridCol>
                <a:gridCol w="481408">
                  <a:extLst>
                    <a:ext uri="{9D8B030D-6E8A-4147-A177-3AD203B41FA5}">
                      <a16:colId xmlns:a16="http://schemas.microsoft.com/office/drawing/2014/main" val="271955646"/>
                    </a:ext>
                  </a:extLst>
                </a:gridCol>
                <a:gridCol w="854073">
                  <a:extLst>
                    <a:ext uri="{9D8B030D-6E8A-4147-A177-3AD203B41FA5}">
                      <a16:colId xmlns:a16="http://schemas.microsoft.com/office/drawing/2014/main" val="245330477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94952101"/>
                    </a:ext>
                  </a:extLst>
                </a:gridCol>
                <a:gridCol w="690113">
                  <a:extLst>
                    <a:ext uri="{9D8B030D-6E8A-4147-A177-3AD203B41FA5}">
                      <a16:colId xmlns:a16="http://schemas.microsoft.com/office/drawing/2014/main" val="3813183183"/>
                    </a:ext>
                  </a:extLst>
                </a:gridCol>
              </a:tblGrid>
              <a:tr h="190031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"УХОДЯЩИЙ ПОТОК"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"ВХОДЯЩИЙ ПОТОК"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426696"/>
                  </a:ext>
                </a:extLst>
              </a:tr>
              <a:tr h="190031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(ЗЛ Московской области в Территориальной программе ОМС г. Москвы)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(ЗЛ г. Москвы в по Московской областной программе ОМС)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792280"/>
                  </a:ext>
                </a:extLst>
              </a:tr>
              <a:tr h="39083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профиля МП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МП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медицинской помощи,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стоимость,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профиля МП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МП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медицинской помощи,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стоимость,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2885158"/>
                  </a:ext>
                </a:extLst>
              </a:tr>
              <a:tr h="256762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</a:t>
                      </a:r>
                      <a:r>
                        <a:rPr lang="ru-RU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65 142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6 453,34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ВСЕГО, в </a:t>
                      </a:r>
                      <a:r>
                        <a:rPr lang="ru-RU" sz="14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.:</a:t>
                      </a: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52 110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2 309,9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209540"/>
                  </a:ext>
                </a:extLst>
              </a:tr>
              <a:tr h="190031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ТОП-10 ПРОФИЛЕЙ, в т.ч. по: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51 736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4 771,4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ТОП-10 ПРОФИЛЕЙ, в т.ч. по: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43 504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1 942,2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181587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9 796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875,6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5 319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949139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162424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травматологии и ортопедии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5 957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547,8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травматологии и ортопедии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4 351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973123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3189934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акушерству и гинекологии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9 954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483,4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сердечно-сосудистой хирургии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422072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03538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сердечно-сосудистой хирургии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1 789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акушерству и гинекологии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7 369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85850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852414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2 971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7 224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374051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648225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инфекционным болезням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6 396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736655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2240574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нейрохирургии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1 607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терапии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5 913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074055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395908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3 098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неонатологии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418200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607840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3 466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инфекционным болезням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637644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771,6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861077"/>
                  </a:ext>
                </a:extLst>
              </a:tr>
              <a:tr h="190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урологии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3 270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урологии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2 327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345910"/>
                  </a:ext>
                </a:extLst>
              </a:tr>
              <a:tr h="19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4" marR="7554" marT="7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475775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E29D-CE75-4395-8AD6-157C73E1ED00}" type="slidenum">
              <a:rPr lang="ru-RU" smtClean="0"/>
              <a:t>5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F8FCBB-902E-42C0-AF75-65E47D00CDE2}"/>
              </a:ext>
            </a:extLst>
          </p:cNvPr>
          <p:cNvSpPr txBox="1"/>
          <p:nvPr/>
        </p:nvSpPr>
        <p:spPr>
          <a:xfrm>
            <a:off x="316301" y="88980"/>
            <a:ext cx="1155939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ТОП-10 профилей по стоимости межтерриториальной помощи, оказанной в стационарных условиях г. Москвы (за период оказания январь-июль 2024 года) </a:t>
            </a:r>
          </a:p>
        </p:txBody>
      </p:sp>
    </p:spTree>
    <p:extLst>
      <p:ext uri="{BB962C8B-B14F-4D97-AF65-F5344CB8AC3E}">
        <p14:creationId xmlns:p14="http://schemas.microsoft.com/office/powerpoint/2010/main" val="105595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731713"/>
              </p:ext>
            </p:extLst>
          </p:nvPr>
        </p:nvGraphicFramePr>
        <p:xfrm>
          <a:off x="98323" y="1164566"/>
          <a:ext cx="11926529" cy="49609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03">
                  <a:extLst>
                    <a:ext uri="{9D8B030D-6E8A-4147-A177-3AD203B41FA5}">
                      <a16:colId xmlns:a16="http://schemas.microsoft.com/office/drawing/2014/main" val="3644770179"/>
                    </a:ext>
                  </a:extLst>
                </a:gridCol>
                <a:gridCol w="542102">
                  <a:extLst>
                    <a:ext uri="{9D8B030D-6E8A-4147-A177-3AD203B41FA5}">
                      <a16:colId xmlns:a16="http://schemas.microsoft.com/office/drawing/2014/main" val="776202715"/>
                    </a:ext>
                  </a:extLst>
                </a:gridCol>
                <a:gridCol w="2995337">
                  <a:extLst>
                    <a:ext uri="{9D8B030D-6E8A-4147-A177-3AD203B41FA5}">
                      <a16:colId xmlns:a16="http://schemas.microsoft.com/office/drawing/2014/main" val="626889598"/>
                    </a:ext>
                  </a:extLst>
                </a:gridCol>
                <a:gridCol w="523725">
                  <a:extLst>
                    <a:ext uri="{9D8B030D-6E8A-4147-A177-3AD203B41FA5}">
                      <a16:colId xmlns:a16="http://schemas.microsoft.com/office/drawing/2014/main" val="2692234580"/>
                    </a:ext>
                  </a:extLst>
                </a:gridCol>
                <a:gridCol w="707488">
                  <a:extLst>
                    <a:ext uri="{9D8B030D-6E8A-4147-A177-3AD203B41FA5}">
                      <a16:colId xmlns:a16="http://schemas.microsoft.com/office/drawing/2014/main" val="1807459345"/>
                    </a:ext>
                  </a:extLst>
                </a:gridCol>
                <a:gridCol w="582811">
                  <a:extLst>
                    <a:ext uri="{9D8B030D-6E8A-4147-A177-3AD203B41FA5}">
                      <a16:colId xmlns:a16="http://schemas.microsoft.com/office/drawing/2014/main" val="705896984"/>
                    </a:ext>
                  </a:extLst>
                </a:gridCol>
                <a:gridCol w="326816">
                  <a:extLst>
                    <a:ext uri="{9D8B030D-6E8A-4147-A177-3AD203B41FA5}">
                      <a16:colId xmlns:a16="http://schemas.microsoft.com/office/drawing/2014/main" val="224057859"/>
                    </a:ext>
                  </a:extLst>
                </a:gridCol>
                <a:gridCol w="579825">
                  <a:extLst>
                    <a:ext uri="{9D8B030D-6E8A-4147-A177-3AD203B41FA5}">
                      <a16:colId xmlns:a16="http://schemas.microsoft.com/office/drawing/2014/main" val="1954684956"/>
                    </a:ext>
                  </a:extLst>
                </a:gridCol>
                <a:gridCol w="3318117">
                  <a:extLst>
                    <a:ext uri="{9D8B030D-6E8A-4147-A177-3AD203B41FA5}">
                      <a16:colId xmlns:a16="http://schemas.microsoft.com/office/drawing/2014/main" val="822901592"/>
                    </a:ext>
                  </a:extLst>
                </a:gridCol>
                <a:gridCol w="542116">
                  <a:extLst>
                    <a:ext uri="{9D8B030D-6E8A-4147-A177-3AD203B41FA5}">
                      <a16:colId xmlns:a16="http://schemas.microsoft.com/office/drawing/2014/main" val="1687222507"/>
                    </a:ext>
                  </a:extLst>
                </a:gridCol>
                <a:gridCol w="822518">
                  <a:extLst>
                    <a:ext uri="{9D8B030D-6E8A-4147-A177-3AD203B41FA5}">
                      <a16:colId xmlns:a16="http://schemas.microsoft.com/office/drawing/2014/main" val="2639634152"/>
                    </a:ext>
                  </a:extLst>
                </a:gridCol>
                <a:gridCol w="672971">
                  <a:extLst>
                    <a:ext uri="{9D8B030D-6E8A-4147-A177-3AD203B41FA5}">
                      <a16:colId xmlns:a16="http://schemas.microsoft.com/office/drawing/2014/main" val="1038440273"/>
                    </a:ext>
                  </a:extLst>
                </a:gridCol>
              </a:tblGrid>
              <a:tr h="190999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"УХОДЯЩИЙ ПОТОК"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"ВХОДЯЩИЙ ПОТОК"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081824"/>
                  </a:ext>
                </a:extLst>
              </a:tr>
              <a:tr h="190999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(ЗЛ Московской области в Территориальной программе ОМС г. Москвы)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(ЗЛ г. Москвы в по Московской областной программе ОМС)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4177050"/>
                  </a:ext>
                </a:extLst>
              </a:tr>
              <a:tr h="81132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МКБ-10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медицинской помощи,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стоимость, тыс. руб.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МКБ-10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медицинской помощи,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стоимость, тыс. руб.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9450578"/>
                  </a:ext>
                </a:extLst>
              </a:tr>
              <a:tr h="19099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9 841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888,3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8 058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8155143"/>
                  </a:ext>
                </a:extLst>
              </a:tr>
              <a:tr h="19099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ТОП-10 ДИАГНОЗОВ, в </a:t>
                      </a:r>
                      <a:r>
                        <a:rPr lang="ru-RU" sz="12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3 339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409,8 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122,7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ТОП-10 ДИАГНОЗОВ, в </a:t>
                      </a:r>
                      <a:r>
                        <a:rPr lang="ru-RU" sz="12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2 632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104,5 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39,7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649049"/>
                  </a:ext>
                </a:extLst>
              </a:tr>
              <a:tr h="375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K80.1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Камни желчного пузыря с другим холециститом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K35.8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аппендицит другой и неуточненный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6835302"/>
                  </a:ext>
                </a:extLst>
              </a:tr>
              <a:tr h="3743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K35.8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аппендицит другой и неуточненный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68,7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K80.0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Камни желчного пузыря с острым холециститом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371679"/>
                  </a:ext>
                </a:extLst>
              </a:tr>
              <a:tr h="375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K40.9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Односторонняя или неуточненная паховая грыжа без непроходимости или гангрены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50,6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K85.8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 острый панкреатит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5012900"/>
                  </a:ext>
                </a:extLst>
              </a:tr>
              <a:tr h="375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K80.0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Камни желчного пузыря с острым холециститом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41,4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K40.9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Односторонняя или неуточненная паховая грыжа без непроходимости или гангрены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397528"/>
                  </a:ext>
                </a:extLst>
              </a:tr>
              <a:tr h="375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L02.4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Абсцесс кожи, фурункул и карбункул конечности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K35.3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аппендицит с ограниченным перитонитом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3341272"/>
                  </a:ext>
                </a:extLst>
              </a:tr>
              <a:tr h="19099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K83.1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Закупорка желчного протока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33,2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K85.0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идиопатический панкреатит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5262928"/>
                  </a:ext>
                </a:extLst>
              </a:tr>
              <a:tr h="19099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K80.4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Камни желчного протока с холециститом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D62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Острая постгеморрагическая анемия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1802329"/>
                  </a:ext>
                </a:extLst>
              </a:tr>
              <a:tr h="375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K42.9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Пупочная грыжа без непроходимости или гангрены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K85.9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панкреатит неуточненный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440286"/>
                  </a:ext>
                </a:extLst>
              </a:tr>
              <a:tr h="375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K35.2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аппендицит с генерализованным перитонитом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I70.2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Атеросклероз артерий конечностей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9267087"/>
                  </a:ext>
                </a:extLst>
              </a:tr>
              <a:tr h="375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K43.9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Грыжа передней брюшной стенки без непроходимости или гангрены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L03.1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Флегмона других отделов конечностей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" marR="6330" marT="6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723236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E29D-CE75-4395-8AD6-157C73E1ED00}" type="slidenum">
              <a:rPr lang="ru-RU" smtClean="0"/>
              <a:t>6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09AB4F-E00F-40B2-B661-F99B25097C06}"/>
              </a:ext>
            </a:extLst>
          </p:cNvPr>
          <p:cNvSpPr txBox="1"/>
          <p:nvPr/>
        </p:nvSpPr>
        <p:spPr>
          <a:xfrm>
            <a:off x="323489" y="113841"/>
            <a:ext cx="1155939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ТОП-10 заболеваний по профилю «хирургия» по стоимости межтерриториальной помощи,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оказанной в стационарных условиях г. Москвы (за период оказания январь-июль 2024 года) </a:t>
            </a:r>
          </a:p>
        </p:txBody>
      </p:sp>
    </p:spTree>
    <p:extLst>
      <p:ext uri="{BB962C8B-B14F-4D97-AF65-F5344CB8AC3E}">
        <p14:creationId xmlns:p14="http://schemas.microsoft.com/office/powerpoint/2010/main" val="2740010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456911" y="1391220"/>
          <a:ext cx="11188749" cy="44450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719">
                  <a:extLst>
                    <a:ext uri="{9D8B030D-6E8A-4147-A177-3AD203B41FA5}">
                      <a16:colId xmlns:a16="http://schemas.microsoft.com/office/drawing/2014/main" val="4088120175"/>
                    </a:ext>
                  </a:extLst>
                </a:gridCol>
                <a:gridCol w="603849">
                  <a:extLst>
                    <a:ext uri="{9D8B030D-6E8A-4147-A177-3AD203B41FA5}">
                      <a16:colId xmlns:a16="http://schemas.microsoft.com/office/drawing/2014/main" val="3736721332"/>
                    </a:ext>
                  </a:extLst>
                </a:gridCol>
                <a:gridCol w="174244">
                  <a:extLst>
                    <a:ext uri="{9D8B030D-6E8A-4147-A177-3AD203B41FA5}">
                      <a16:colId xmlns:a16="http://schemas.microsoft.com/office/drawing/2014/main" val="39763216"/>
                    </a:ext>
                  </a:extLst>
                </a:gridCol>
                <a:gridCol w="2413681">
                  <a:extLst>
                    <a:ext uri="{9D8B030D-6E8A-4147-A177-3AD203B41FA5}">
                      <a16:colId xmlns:a16="http://schemas.microsoft.com/office/drawing/2014/main" val="3702144942"/>
                    </a:ext>
                  </a:extLst>
                </a:gridCol>
                <a:gridCol w="534838">
                  <a:extLst>
                    <a:ext uri="{9D8B030D-6E8A-4147-A177-3AD203B41FA5}">
                      <a16:colId xmlns:a16="http://schemas.microsoft.com/office/drawing/2014/main" val="4024283559"/>
                    </a:ext>
                  </a:extLst>
                </a:gridCol>
                <a:gridCol w="655607">
                  <a:extLst>
                    <a:ext uri="{9D8B030D-6E8A-4147-A177-3AD203B41FA5}">
                      <a16:colId xmlns:a16="http://schemas.microsoft.com/office/drawing/2014/main" val="1817009041"/>
                    </a:ext>
                  </a:extLst>
                </a:gridCol>
                <a:gridCol w="655608">
                  <a:extLst>
                    <a:ext uri="{9D8B030D-6E8A-4147-A177-3AD203B41FA5}">
                      <a16:colId xmlns:a16="http://schemas.microsoft.com/office/drawing/2014/main" val="1425632825"/>
                    </a:ext>
                  </a:extLst>
                </a:gridCol>
                <a:gridCol w="370935">
                  <a:extLst>
                    <a:ext uri="{9D8B030D-6E8A-4147-A177-3AD203B41FA5}">
                      <a16:colId xmlns:a16="http://schemas.microsoft.com/office/drawing/2014/main" val="940425248"/>
                    </a:ext>
                  </a:extLst>
                </a:gridCol>
                <a:gridCol w="655608">
                  <a:extLst>
                    <a:ext uri="{9D8B030D-6E8A-4147-A177-3AD203B41FA5}">
                      <a16:colId xmlns:a16="http://schemas.microsoft.com/office/drawing/2014/main" val="1290193629"/>
                    </a:ext>
                  </a:extLst>
                </a:gridCol>
                <a:gridCol w="2665562">
                  <a:extLst>
                    <a:ext uri="{9D8B030D-6E8A-4147-A177-3AD203B41FA5}">
                      <a16:colId xmlns:a16="http://schemas.microsoft.com/office/drawing/2014/main" val="681324908"/>
                    </a:ext>
                  </a:extLst>
                </a:gridCol>
                <a:gridCol w="672861">
                  <a:extLst>
                    <a:ext uri="{9D8B030D-6E8A-4147-A177-3AD203B41FA5}">
                      <a16:colId xmlns:a16="http://schemas.microsoft.com/office/drawing/2014/main" val="636228453"/>
                    </a:ext>
                  </a:extLst>
                </a:gridCol>
                <a:gridCol w="822819">
                  <a:extLst>
                    <a:ext uri="{9D8B030D-6E8A-4147-A177-3AD203B41FA5}">
                      <a16:colId xmlns:a16="http://schemas.microsoft.com/office/drawing/2014/main" val="459038838"/>
                    </a:ext>
                  </a:extLst>
                </a:gridCol>
                <a:gridCol w="626418">
                  <a:extLst>
                    <a:ext uri="{9D8B030D-6E8A-4147-A177-3AD203B41FA5}">
                      <a16:colId xmlns:a16="http://schemas.microsoft.com/office/drawing/2014/main" val="2366028332"/>
                    </a:ext>
                  </a:extLst>
                </a:gridCol>
              </a:tblGrid>
              <a:tr h="207200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"УХОДЯЩИЙ ПОТОК"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"ВХОДЯЩИЙ ПОТОК"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645044"/>
                  </a:ext>
                </a:extLst>
              </a:tr>
              <a:tr h="207200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(ЗЛ Московской области в Территориальной программе ОМС г. Москвы)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(ЗЛ г. Москвы в по Московской областной программе ОМС)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2131419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МКБ-10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медицинской помощи,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стоимость,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МКБ-10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медицинской помощи,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стоимость,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5706974"/>
                  </a:ext>
                </a:extLst>
              </a:tr>
              <a:tr h="2072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7 274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872,2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4 691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8577306"/>
                  </a:ext>
                </a:extLst>
              </a:tr>
              <a:tr h="2072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ТОП-10 ДИАГНОЗОВ, в </a:t>
                      </a:r>
                      <a:r>
                        <a:rPr lang="ru-RU" sz="12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2 025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347,1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171,4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ТОП-10 ДИАГНОЗОВ, в </a:t>
                      </a:r>
                      <a:r>
                        <a:rPr lang="ru-RU" sz="12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1 334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119,8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89,8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2567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M16.1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 первичный коксартроз*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T06.8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уточненные травмы с вовлечением нескольких областей тела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18916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S82.7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Множественные переломы голени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M25.3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Другая нестабильность сустава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163,2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416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S72.0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Перелом шейки бедра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S82.7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Множественные переломы голени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1213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M17.1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 первичный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гонартроз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S72.0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Перелом шейки бедра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6076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M21.9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Приобретенная деформация конечностей неуточненная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S72.1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Чрезвертельный перелом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4277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T92.1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Последствия перелома верхней конечности, исключая запястье и кисть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M16.1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 первичный коксартроз*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163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M21.8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уточненные приобретенные деформации конечностей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S82.70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Множественные переломы голени закрытые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68704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T92.2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Последствия перелома на уровне запястья и кисти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M17.1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 первичный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гонартроз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798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T93.2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Последствия других переломов нижней конечности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S72.10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Чрезвертельный перелом закрытый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9,2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3429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M23.8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внутренние поражения колена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S72.00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Перелом шейки бедра закрытый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691904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55319" y="6011901"/>
            <a:ext cx="3292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т.ч. ВМП : *242 случая, ** 142 случая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56385" y="6011901"/>
            <a:ext cx="3149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т.ч. ВМП:  *35 случаев, **43 случая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E29D-CE75-4395-8AD6-157C73E1ED00}" type="slidenum">
              <a:rPr lang="ru-RU" smtClean="0"/>
              <a:t>7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BEE383-6D02-4FA2-90F8-FF4A49DA46C3}"/>
              </a:ext>
            </a:extLst>
          </p:cNvPr>
          <p:cNvSpPr txBox="1"/>
          <p:nvPr/>
        </p:nvSpPr>
        <p:spPr>
          <a:xfrm>
            <a:off x="316301" y="-17363"/>
            <a:ext cx="11559397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ТОП-10 заболеваний по профилю «травматология и ортопедия» по стоимости межтерриториальной помощи,  оказанной в стационарных условиях г. Москвы (за период оказания январь-июль 2024 года) </a:t>
            </a:r>
          </a:p>
        </p:txBody>
      </p:sp>
    </p:spTree>
    <p:extLst>
      <p:ext uri="{BB962C8B-B14F-4D97-AF65-F5344CB8AC3E}">
        <p14:creationId xmlns:p14="http://schemas.microsoft.com/office/powerpoint/2010/main" val="1889652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660599"/>
              </p:ext>
            </p:extLst>
          </p:nvPr>
        </p:nvGraphicFramePr>
        <p:xfrm>
          <a:off x="394958" y="1729753"/>
          <a:ext cx="11413582" cy="46265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036">
                  <a:extLst>
                    <a:ext uri="{9D8B030D-6E8A-4147-A177-3AD203B41FA5}">
                      <a16:colId xmlns:a16="http://schemas.microsoft.com/office/drawing/2014/main" val="1902218588"/>
                    </a:ext>
                  </a:extLst>
                </a:gridCol>
                <a:gridCol w="4959041">
                  <a:extLst>
                    <a:ext uri="{9D8B030D-6E8A-4147-A177-3AD203B41FA5}">
                      <a16:colId xmlns:a16="http://schemas.microsoft.com/office/drawing/2014/main" val="1049688266"/>
                    </a:ext>
                  </a:extLst>
                </a:gridCol>
                <a:gridCol w="1367058">
                  <a:extLst>
                    <a:ext uri="{9D8B030D-6E8A-4147-A177-3AD203B41FA5}">
                      <a16:colId xmlns:a16="http://schemas.microsoft.com/office/drawing/2014/main" val="3924181584"/>
                    </a:ext>
                  </a:extLst>
                </a:gridCol>
                <a:gridCol w="1234245">
                  <a:extLst>
                    <a:ext uri="{9D8B030D-6E8A-4147-A177-3AD203B41FA5}">
                      <a16:colId xmlns:a16="http://schemas.microsoft.com/office/drawing/2014/main" val="437874200"/>
                    </a:ext>
                  </a:extLst>
                </a:gridCol>
                <a:gridCol w="1315265">
                  <a:extLst>
                    <a:ext uri="{9D8B030D-6E8A-4147-A177-3AD203B41FA5}">
                      <a16:colId xmlns:a16="http://schemas.microsoft.com/office/drawing/2014/main" val="2179511015"/>
                    </a:ext>
                  </a:extLst>
                </a:gridCol>
                <a:gridCol w="1141449">
                  <a:extLst>
                    <a:ext uri="{9D8B030D-6E8A-4147-A177-3AD203B41FA5}">
                      <a16:colId xmlns:a16="http://schemas.microsoft.com/office/drawing/2014/main" val="1727282450"/>
                    </a:ext>
                  </a:extLst>
                </a:gridCol>
                <a:gridCol w="943488">
                  <a:extLst>
                    <a:ext uri="{9D8B030D-6E8A-4147-A177-3AD203B41FA5}">
                      <a16:colId xmlns:a16="http://schemas.microsoft.com/office/drawing/2014/main" val="2562333988"/>
                    </a:ext>
                  </a:extLst>
                </a:gridCol>
              </a:tblGrid>
              <a:tr h="2570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медицинской организации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всего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т.ч. в стационаре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885688"/>
                  </a:ext>
                </a:extLst>
              </a:tr>
              <a:tr h="257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МП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717416"/>
                  </a:ext>
                </a:extLst>
              </a:tr>
              <a:tr h="257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726234"/>
                  </a:ext>
                </a:extLst>
              </a:tr>
              <a:tr h="163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7=6/3*100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7158243"/>
                  </a:ext>
                </a:extLst>
              </a:tr>
              <a:tr h="24795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в т.ч.: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9 303,1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65 142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6 453,3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9748045"/>
                  </a:ext>
                </a:extLst>
              </a:tr>
              <a:tr h="31309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ТОП-10 МО, в т.ч.: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3 756,0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40,4</a:t>
                      </a:r>
                      <a:endParaRPr lang="ru-RU" sz="1400" b="0" i="1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32 322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3 284,8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544963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"МКНЦ ИМЕНИ А.С. ЛОГИНОВА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2 940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279276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"ГКБ ИМ. С.С. ЮДИНА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486,6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3 277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3181946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"ДГКБ ИМ.З.А.БАШЛЯЕВОЙ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454,0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6 053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93,8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662424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"ГКБ ИМ. С.П. БОТКИНА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3 046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367,5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93,0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8545667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"НИИ СП ИМ.Н.В.СКЛИФОСОВСКОГО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2 146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99,1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409276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ЧУЗ "КБ "РЖД-МЕДИЦИНА" ИМ.Н.А.СЕМАШКО"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2 764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99,4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5361612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"МОРОЗОВСКАЯ ДГКБ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4 028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4298141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"ГКБ ИМ.А.К. ЕРАМИШАНЦЕВА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2 810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98,0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280435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"ГКБ № 67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2 669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98,5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7982237"/>
                  </a:ext>
                </a:extLst>
              </a:tr>
              <a:tr h="313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"ГКБ № 15 ДЗМ"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2 589</a:t>
                      </a:r>
                      <a:endParaRPr lang="ru-R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4774196"/>
                  </a:ext>
                </a:extLst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E29D-CE75-4395-8AD6-157C73E1ED00}" type="slidenum">
              <a:rPr lang="ru-RU" smtClean="0"/>
              <a:t>8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5D96E7-E349-4E5C-B1FE-C74061C7D06C}"/>
              </a:ext>
            </a:extLst>
          </p:cNvPr>
          <p:cNvSpPr txBox="1"/>
          <p:nvPr/>
        </p:nvSpPr>
        <p:spPr>
          <a:xfrm>
            <a:off x="394959" y="244925"/>
            <a:ext cx="11559397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по месту оказания медицинской помощи ЗЛ Московской области в рамках Территориальной программы ОМС г. Москвы, в т.ч. в условиях стационара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(рейтинг по стоимости МП всего) (за период оказания январь-июль 2024 года) </a:t>
            </a:r>
          </a:p>
        </p:txBody>
      </p:sp>
    </p:spTree>
    <p:extLst>
      <p:ext uri="{BB962C8B-B14F-4D97-AF65-F5344CB8AC3E}">
        <p14:creationId xmlns:p14="http://schemas.microsoft.com/office/powerpoint/2010/main" val="2842375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389" y="1239315"/>
            <a:ext cx="11259992" cy="694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2022 году было заключено Соглашение между Правительством Москвы и Правительством Московской области о порядке предоставления иного межбюджетного трансферта.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389" y="2346698"/>
            <a:ext cx="5229955" cy="35247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00054"/>
            <a:ext cx="6040601" cy="3432910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8144FE2-464F-47D3-9635-592029D9CEF6}"/>
              </a:ext>
            </a:extLst>
          </p:cNvPr>
          <p:cNvSpPr txBox="1">
            <a:spLocks/>
          </p:cNvSpPr>
          <p:nvPr/>
        </p:nvSpPr>
        <p:spPr>
          <a:xfrm>
            <a:off x="732098" y="1025036"/>
            <a:ext cx="8356357" cy="694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06B798-E75B-4AD5-9E8B-6D6C8B6D1BFC}"/>
              </a:ext>
            </a:extLst>
          </p:cNvPr>
          <p:cNvSpPr txBox="1"/>
          <p:nvPr/>
        </p:nvSpPr>
        <p:spPr>
          <a:xfrm>
            <a:off x="288456" y="305776"/>
            <a:ext cx="1155939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Соглашение о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софинансировании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между Правительством Москвы и Правительством Московской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39458887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11374</TotalTime>
  <Words>3737</Words>
  <Application>Microsoft Office PowerPoint</Application>
  <PresentationFormat>Широкоэкранный</PresentationFormat>
  <Paragraphs>1087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Book Antiqua</vt:lpstr>
      <vt:lpstr>Calibri</vt:lpstr>
      <vt:lpstr>Calibri Light</vt:lpstr>
      <vt:lpstr>Roboto Black</vt:lpstr>
      <vt:lpstr>Times New Roman</vt:lpstr>
      <vt:lpstr>Wingdings 3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Сервис «cs.mofoms.ru». Определение территории страхования и прикрепления пациента  </vt:lpstr>
      <vt:lpstr>Презентация PowerPoint</vt:lpstr>
      <vt:lpstr>Сервис «Этап 0». Идентификация пациентов и проверка территории страхования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Алаторцев Алексей Вячеславович</dc:creator>
  <cp:lastModifiedBy>Алаторцев Алексей Вячеславович</cp:lastModifiedBy>
  <cp:revision>93</cp:revision>
  <cp:lastPrinted>2024-02-19T16:27:04Z</cp:lastPrinted>
  <dcterms:created xsi:type="dcterms:W3CDTF">2024-02-14T13:14:43Z</dcterms:created>
  <dcterms:modified xsi:type="dcterms:W3CDTF">2024-09-30T07:25:34Z</dcterms:modified>
</cp:coreProperties>
</file>